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3" r:id="rId19"/>
    <p:sldId id="274" r:id="rId20"/>
    <p:sldId id="275" r:id="rId21"/>
    <p:sldId id="276" r:id="rId22"/>
    <p:sldId id="277" r:id="rId2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00" autoAdjust="0"/>
  </p:normalViewPr>
  <p:slideViewPr>
    <p:cSldViewPr>
      <p:cViewPr varScale="1">
        <p:scale>
          <a:sx n="53" d="100"/>
          <a:sy n="53" d="100"/>
        </p:scale>
        <p:origin x="-996" y="-84"/>
      </p:cViewPr>
      <p:guideLst>
        <p:guide orient="horz" pos="2160"/>
        <p:guide pos="2880"/>
      </p:guideLst>
    </p:cSldViewPr>
  </p:slideViewPr>
  <p:outlineViewPr>
    <p:cViewPr>
      <p:scale>
        <a:sx n="33" d="100"/>
        <a:sy n="33" d="100"/>
      </p:scale>
      <p:origin x="36" y="1010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A7C5E1-BDEA-4A2D-95CB-25FE6306304B}" type="datetimeFigureOut">
              <a:rPr lang="es-ES" smtClean="0"/>
              <a:t>31/03/2014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C5BFF3-E390-442D-B860-832CD9F02456}" type="slidenum">
              <a:rPr lang="es-ES" smtClean="0"/>
              <a:t>‹Nº›</a:t>
            </a:fld>
            <a:endParaRPr lang="es-ES"/>
          </a:p>
        </p:txBody>
      </p:sp>
    </p:spTree>
    <p:extLst>
      <p:ext uri="{BB962C8B-B14F-4D97-AF65-F5344CB8AC3E}">
        <p14:creationId xmlns:p14="http://schemas.microsoft.com/office/powerpoint/2010/main" val="113351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EF8A44C-53F4-4197-95B8-9CAC8891FD8D}" type="datetimeFigureOut">
              <a:rPr lang="es-ES" smtClean="0"/>
              <a:t>31/03/2014</a:t>
            </a:fld>
            <a:endParaRPr lang="es-ES"/>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ES"/>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8BE4D9F-7468-4749-850F-E8D14CB6F680}"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EF8A44C-53F4-4197-95B8-9CAC8891FD8D}" type="datetimeFigureOut">
              <a:rPr lang="es-ES" smtClean="0"/>
              <a:t>31/03/2014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28BE4D9F-7468-4749-850F-E8D14CB6F680}"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9EF8A44C-53F4-4197-95B8-9CAC8891FD8D}" type="datetimeFigureOut">
              <a:rPr lang="es-ES" smtClean="0"/>
              <a:t>31/03/2014</a:t>
            </a:fld>
            <a:endParaRPr lang="es-ES"/>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ES"/>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8BE4D9F-7468-4749-850F-E8D14CB6F680}"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EF8A44C-53F4-4197-95B8-9CAC8891FD8D}" type="datetimeFigureOut">
              <a:rPr lang="es-ES" smtClean="0"/>
              <a:t>31/03/2014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28BE4D9F-7468-4749-850F-E8D14CB6F680}"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EF8A44C-53F4-4197-95B8-9CAC8891FD8D}" type="datetimeFigureOut">
              <a:rPr lang="es-ES" smtClean="0"/>
              <a:t>31/03/2014</a:t>
            </a:fld>
            <a:endParaRPr lang="es-ES"/>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ES"/>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28BE4D9F-7468-4749-850F-E8D14CB6F680}"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9EF8A44C-53F4-4197-95B8-9CAC8891FD8D}" type="datetimeFigureOut">
              <a:rPr lang="es-ES" smtClean="0"/>
              <a:t>31/03/2014</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28BE4D9F-7468-4749-850F-E8D14CB6F680}"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9EF8A44C-53F4-4197-95B8-9CAC8891FD8D}" type="datetimeFigureOut">
              <a:rPr lang="es-ES" smtClean="0"/>
              <a:t>31/03/2014</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28BE4D9F-7468-4749-850F-E8D14CB6F680}"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9EF8A44C-53F4-4197-95B8-9CAC8891FD8D}" type="datetimeFigureOut">
              <a:rPr lang="es-ES" smtClean="0"/>
              <a:t>31/03/2014</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28BE4D9F-7468-4749-850F-E8D14CB6F680}"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9EF8A44C-53F4-4197-95B8-9CAC8891FD8D}" type="datetimeFigureOut">
              <a:rPr lang="es-ES" smtClean="0"/>
              <a:t>31/03/2014</a:t>
            </a:fld>
            <a:endParaRPr lang="es-ES"/>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ES"/>
          </a:p>
        </p:txBody>
      </p:sp>
      <p:sp>
        <p:nvSpPr>
          <p:cNvPr id="4" name="3 Marcador de número de diapositiva"/>
          <p:cNvSpPr>
            <a:spLocks noGrp="1"/>
          </p:cNvSpPr>
          <p:nvPr>
            <p:ph type="sldNum" sz="quarter" idx="12"/>
          </p:nvPr>
        </p:nvSpPr>
        <p:spPr/>
        <p:txBody>
          <a:bodyPr/>
          <a:lstStyle>
            <a:extLst/>
          </a:lstStyle>
          <a:p>
            <a:fld id="{28BE4D9F-7468-4749-850F-E8D14CB6F680}"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9EF8A44C-53F4-4197-95B8-9CAC8891FD8D}" type="datetimeFigureOut">
              <a:rPr lang="es-ES" smtClean="0"/>
              <a:t>31/03/2014</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28BE4D9F-7468-4749-850F-E8D14CB6F680}"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9EF8A44C-53F4-4197-95B8-9CAC8891FD8D}" type="datetimeFigureOut">
              <a:rPr lang="es-ES" smtClean="0"/>
              <a:t>31/03/2014</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28BE4D9F-7468-4749-850F-E8D14CB6F680}" type="slidenum">
              <a:rPr lang="es-ES" smtClean="0"/>
              <a:t>‹Nº›</a:t>
            </a:fld>
            <a:endParaRPr lang="es-ES"/>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EF8A44C-53F4-4197-95B8-9CAC8891FD8D}" type="datetimeFigureOut">
              <a:rPr lang="es-ES" smtClean="0"/>
              <a:t>31/03/2014</a:t>
            </a:fld>
            <a:endParaRPr lang="es-ES"/>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ES"/>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8BE4D9F-7468-4749-850F-E8D14CB6F680}"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9512" y="692696"/>
            <a:ext cx="8062912" cy="1470025"/>
          </a:xfrm>
        </p:spPr>
        <p:txBody>
          <a:bodyPr>
            <a:noAutofit/>
          </a:bodyPr>
          <a:lstStyle/>
          <a:p>
            <a:pPr algn="l"/>
            <a:r>
              <a:rPr lang="es-ES" sz="9600" dirty="0" smtClean="0"/>
              <a:t>Genética</a:t>
            </a:r>
            <a:endParaRPr lang="es-ES" sz="9600" dirty="0"/>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2186" y="3128933"/>
            <a:ext cx="5164190" cy="3447096"/>
          </a:xfrm>
          <a:prstGeom prst="rect">
            <a:avLst/>
          </a:prstGeom>
        </p:spPr>
      </p:pic>
    </p:spTree>
    <p:extLst>
      <p:ext uri="{BB962C8B-B14F-4D97-AF65-F5344CB8AC3E}">
        <p14:creationId xmlns:p14="http://schemas.microsoft.com/office/powerpoint/2010/main" val="7033012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732696"/>
          </a:xfrm>
        </p:spPr>
        <p:txBody>
          <a:bodyPr/>
          <a:lstStyle/>
          <a:p>
            <a:pPr marL="571500" indent="-571500">
              <a:buFont typeface="Wingdings" pitchFamily="2" charset="2"/>
              <a:buChar char="Ø"/>
            </a:pPr>
            <a:r>
              <a:rPr lang="es-ES" dirty="0" smtClean="0"/>
              <a:t>Enfermedades genéticas</a:t>
            </a:r>
            <a:endParaRPr lang="es-ES" dirty="0"/>
          </a:p>
        </p:txBody>
      </p:sp>
      <p:sp>
        <p:nvSpPr>
          <p:cNvPr id="3" name="2 Marcador de contenido"/>
          <p:cNvSpPr>
            <a:spLocks noGrp="1"/>
          </p:cNvSpPr>
          <p:nvPr>
            <p:ph idx="1"/>
          </p:nvPr>
        </p:nvSpPr>
        <p:spPr>
          <a:xfrm>
            <a:off x="251520" y="1124744"/>
            <a:ext cx="8892480" cy="2520280"/>
          </a:xfrm>
        </p:spPr>
        <p:txBody>
          <a:bodyPr/>
          <a:lstStyle/>
          <a:p>
            <a:pPr marL="0" indent="0">
              <a:buNone/>
            </a:pPr>
            <a:r>
              <a:rPr lang="es-ES" dirty="0" smtClean="0"/>
              <a:t>Son un tipo de enfermedades que no se deben a agentes patógenos si no que vienen en los propios genes del individuo. Se conocen más de 5000 enfermedades genéticas entre las que destacan el síndrome de Down, la hemofilia, la fibrosa quística, la enfermedad de Huntington...</a:t>
            </a:r>
            <a:endParaRPr lang="es-ES" dirty="0"/>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73016"/>
            <a:ext cx="9144000" cy="3429000"/>
          </a:xfrm>
          <a:prstGeom prst="rect">
            <a:avLst/>
          </a:prstGeom>
        </p:spPr>
      </p:pic>
    </p:spTree>
    <p:extLst>
      <p:ext uri="{BB962C8B-B14F-4D97-AF65-F5344CB8AC3E}">
        <p14:creationId xmlns:p14="http://schemas.microsoft.com/office/powerpoint/2010/main" val="24254079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r>
              <a:rPr lang="es-ES" dirty="0" err="1" smtClean="0"/>
              <a:t>Know</a:t>
            </a:r>
            <a:r>
              <a:rPr lang="es-ES" dirty="0" smtClean="0"/>
              <a:t> in </a:t>
            </a:r>
            <a:r>
              <a:rPr lang="es-ES" dirty="0" err="1" smtClean="0"/>
              <a:t>english</a:t>
            </a:r>
            <a:endParaRPr lang="es-ES" dirty="0"/>
          </a:p>
        </p:txBody>
      </p:sp>
      <p:sp>
        <p:nvSpPr>
          <p:cNvPr id="7" name="6 Marcador de texto"/>
          <p:cNvSpPr>
            <a:spLocks noGrp="1"/>
          </p:cNvSpPr>
          <p:nvPr>
            <p:ph type="body" idx="1"/>
          </p:nvPr>
        </p:nvSpPr>
        <p:spPr/>
        <p:txBody>
          <a:bodyPr/>
          <a:lstStyle/>
          <a:p>
            <a:r>
              <a:rPr lang="es-ES" dirty="0" smtClean="0"/>
              <a:t>FIIIIIIN</a:t>
            </a:r>
            <a:endParaRPr lang="es-ES" dirty="0"/>
          </a:p>
        </p:txBody>
      </p:sp>
    </p:spTree>
    <p:extLst>
      <p:ext uri="{BB962C8B-B14F-4D97-AF65-F5344CB8AC3E}">
        <p14:creationId xmlns:p14="http://schemas.microsoft.com/office/powerpoint/2010/main" val="6083596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3779912" y="764704"/>
            <a:ext cx="5105400" cy="1340720"/>
          </a:xfrm>
        </p:spPr>
        <p:txBody>
          <a:bodyPr/>
          <a:lstStyle/>
          <a:p>
            <a:r>
              <a:rPr lang="es-ES" sz="8000" dirty="0" err="1" smtClean="0"/>
              <a:t>Genetics</a:t>
            </a:r>
            <a:endParaRPr lang="es-ES" sz="8000" dirty="0"/>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1" y="3255852"/>
            <a:ext cx="4824537" cy="3220379"/>
          </a:xfrm>
          <a:prstGeom prst="rect">
            <a:avLst/>
          </a:prstGeom>
        </p:spPr>
      </p:pic>
    </p:spTree>
    <p:extLst>
      <p:ext uri="{BB962C8B-B14F-4D97-AF65-F5344CB8AC3E}">
        <p14:creationId xmlns:p14="http://schemas.microsoft.com/office/powerpoint/2010/main" val="7542812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4664"/>
            <a:ext cx="7239000" cy="1058376"/>
          </a:xfrm>
        </p:spPr>
        <p:txBody>
          <a:bodyPr/>
          <a:lstStyle/>
          <a:p>
            <a:pPr algn="ctr"/>
            <a:r>
              <a:rPr lang="es-ES" dirty="0" smtClean="0"/>
              <a:t>Content</a:t>
            </a:r>
            <a:endParaRPr lang="es-ES" dirty="0"/>
          </a:p>
        </p:txBody>
      </p:sp>
      <p:sp>
        <p:nvSpPr>
          <p:cNvPr id="3" name="2 Marcador de contenido"/>
          <p:cNvSpPr>
            <a:spLocks noGrp="1"/>
          </p:cNvSpPr>
          <p:nvPr>
            <p:ph idx="1"/>
          </p:nvPr>
        </p:nvSpPr>
        <p:spPr/>
        <p:txBody>
          <a:bodyPr numCol="1"/>
          <a:lstStyle/>
          <a:p>
            <a:r>
              <a:rPr lang="en-US" dirty="0" smtClean="0"/>
              <a:t>Basic concepts</a:t>
            </a:r>
          </a:p>
          <a:p>
            <a:r>
              <a:rPr lang="en-US" dirty="0" smtClean="0"/>
              <a:t>Types of genes</a:t>
            </a:r>
          </a:p>
          <a:p>
            <a:r>
              <a:rPr lang="en-US" dirty="0" smtClean="0"/>
              <a:t>The union of gametes happens to ‘</a:t>
            </a:r>
            <a:r>
              <a:rPr lang="en-US" dirty="0" err="1" smtClean="0"/>
              <a:t>chou</a:t>
            </a:r>
            <a:r>
              <a:rPr lang="en-US" dirty="0" smtClean="0"/>
              <a:t>’</a:t>
            </a:r>
          </a:p>
          <a:p>
            <a:r>
              <a:rPr lang="en-US" dirty="0" smtClean="0"/>
              <a:t>Offspring between </a:t>
            </a:r>
            <a:r>
              <a:rPr lang="en-US" dirty="0" err="1" smtClean="0"/>
              <a:t>homozygotic</a:t>
            </a:r>
            <a:r>
              <a:rPr lang="en-US" dirty="0" smtClean="0"/>
              <a:t> and </a:t>
            </a:r>
            <a:r>
              <a:rPr lang="en-US" dirty="0" err="1" smtClean="0"/>
              <a:t>heterozygotic</a:t>
            </a:r>
            <a:r>
              <a:rPr lang="en-US" dirty="0" smtClean="0"/>
              <a:t> individuals</a:t>
            </a:r>
          </a:p>
          <a:p>
            <a:r>
              <a:rPr lang="en-US" dirty="0" smtClean="0"/>
              <a:t>¿</a:t>
            </a:r>
            <a:r>
              <a:rPr lang="en-US" dirty="0" smtClean="0"/>
              <a:t>W</a:t>
            </a:r>
            <a:r>
              <a:rPr lang="en-US" dirty="0" smtClean="0"/>
              <a:t>ho is Mendel?</a:t>
            </a:r>
          </a:p>
          <a:p>
            <a:r>
              <a:rPr lang="en-US" dirty="0" smtClean="0"/>
              <a:t>Work of Mendel</a:t>
            </a:r>
          </a:p>
          <a:p>
            <a:r>
              <a:rPr lang="en-US" dirty="0" smtClean="0"/>
              <a:t>Genetics diseases</a:t>
            </a:r>
          </a:p>
          <a:p>
            <a:endParaRPr lang="es-ES" dirty="0" smtClean="0"/>
          </a:p>
        </p:txBody>
      </p:sp>
    </p:spTree>
    <p:extLst>
      <p:ext uri="{BB962C8B-B14F-4D97-AF65-F5344CB8AC3E}">
        <p14:creationId xmlns:p14="http://schemas.microsoft.com/office/powerpoint/2010/main" val="26122767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876712"/>
          </a:xfrm>
        </p:spPr>
        <p:txBody>
          <a:bodyPr>
            <a:normAutofit/>
          </a:bodyPr>
          <a:lstStyle/>
          <a:p>
            <a:pPr marL="571500" indent="-571500">
              <a:buFont typeface="Wingdings" pitchFamily="2" charset="2"/>
              <a:buChar char="Ø"/>
            </a:pPr>
            <a:r>
              <a:rPr lang="es-ES" dirty="0" smtClean="0"/>
              <a:t>Basic </a:t>
            </a:r>
            <a:r>
              <a:rPr lang="es-ES" dirty="0" err="1" smtClean="0"/>
              <a:t>concepts</a:t>
            </a:r>
            <a:endParaRPr lang="es-ES" dirty="0"/>
          </a:p>
        </p:txBody>
      </p:sp>
      <p:sp>
        <p:nvSpPr>
          <p:cNvPr id="3" name="2 Marcador de contenido"/>
          <p:cNvSpPr>
            <a:spLocks noGrp="1"/>
          </p:cNvSpPr>
          <p:nvPr>
            <p:ph idx="1"/>
          </p:nvPr>
        </p:nvSpPr>
        <p:spPr>
          <a:xfrm>
            <a:off x="179512" y="1412776"/>
            <a:ext cx="7848872" cy="5445224"/>
          </a:xfrm>
        </p:spPr>
        <p:txBody>
          <a:bodyPr>
            <a:normAutofit fontScale="77500" lnSpcReduction="20000"/>
          </a:bodyPr>
          <a:lstStyle/>
          <a:p>
            <a:pPr marL="0" indent="0" algn="just">
              <a:buNone/>
            </a:pPr>
            <a:r>
              <a:rPr lang="es-ES" sz="3600" dirty="0" err="1" smtClean="0"/>
              <a:t>These</a:t>
            </a:r>
            <a:r>
              <a:rPr lang="es-ES" sz="3600" dirty="0" smtClean="0"/>
              <a:t> are </a:t>
            </a:r>
            <a:r>
              <a:rPr lang="es-ES" sz="3600" dirty="0" err="1" smtClean="0"/>
              <a:t>words</a:t>
            </a:r>
            <a:r>
              <a:rPr lang="es-ES" sz="3600" dirty="0" smtClean="0"/>
              <a:t> </a:t>
            </a:r>
            <a:r>
              <a:rPr lang="es-ES" sz="3600" dirty="0" err="1" smtClean="0"/>
              <a:t>that</a:t>
            </a:r>
            <a:r>
              <a:rPr lang="es-ES" sz="3600" dirty="0" smtClean="0"/>
              <a:t> </a:t>
            </a:r>
            <a:r>
              <a:rPr lang="es-ES" sz="3600" dirty="0" err="1" smtClean="0"/>
              <a:t>you</a:t>
            </a:r>
            <a:r>
              <a:rPr lang="es-ES" sz="3600" dirty="0" smtClean="0"/>
              <a:t> </a:t>
            </a:r>
            <a:r>
              <a:rPr lang="es-ES" sz="3600" dirty="0" err="1" smtClean="0"/>
              <a:t>must</a:t>
            </a:r>
            <a:r>
              <a:rPr lang="es-ES" sz="3600" dirty="0" smtClean="0"/>
              <a:t> </a:t>
            </a:r>
            <a:r>
              <a:rPr lang="es-ES" sz="3600" dirty="0" err="1" smtClean="0"/>
              <a:t>to</a:t>
            </a:r>
            <a:r>
              <a:rPr lang="es-ES" sz="3600" dirty="0" smtClean="0"/>
              <a:t> </a:t>
            </a:r>
            <a:r>
              <a:rPr lang="es-ES" sz="3600" dirty="0" err="1" smtClean="0"/>
              <a:t>know</a:t>
            </a:r>
            <a:r>
              <a:rPr lang="es-ES" sz="3600" dirty="0" smtClean="0"/>
              <a:t> </a:t>
            </a:r>
            <a:r>
              <a:rPr lang="es-ES" sz="3600" dirty="0" err="1" smtClean="0"/>
              <a:t>to</a:t>
            </a:r>
            <a:r>
              <a:rPr lang="es-ES" sz="3600" dirty="0" smtClean="0"/>
              <a:t> </a:t>
            </a:r>
            <a:r>
              <a:rPr lang="es-ES" sz="3600" dirty="0" err="1" smtClean="0"/>
              <a:t>understand</a:t>
            </a:r>
            <a:r>
              <a:rPr lang="es-ES" sz="3600" dirty="0" smtClean="0"/>
              <a:t> </a:t>
            </a:r>
            <a:r>
              <a:rPr lang="es-ES" sz="3600" dirty="0" err="1" smtClean="0"/>
              <a:t>what</a:t>
            </a:r>
            <a:r>
              <a:rPr lang="es-ES" sz="3600" dirty="0" smtClean="0"/>
              <a:t> comes </a:t>
            </a:r>
            <a:r>
              <a:rPr lang="es-ES" sz="3600" dirty="0" err="1" smtClean="0"/>
              <a:t>next</a:t>
            </a:r>
            <a:r>
              <a:rPr lang="es-ES" sz="3600" dirty="0" smtClean="0"/>
              <a:t>:</a:t>
            </a:r>
            <a:endParaRPr lang="es-ES" sz="3600" dirty="0" smtClean="0"/>
          </a:p>
          <a:p>
            <a:pPr algn="just">
              <a:buFont typeface="Wingdings" pitchFamily="2" charset="2"/>
              <a:buChar char="§"/>
            </a:pPr>
            <a:r>
              <a:rPr lang="es-ES" sz="3600" dirty="0" err="1" smtClean="0">
                <a:solidFill>
                  <a:schemeClr val="accent5">
                    <a:lumMod val="75000"/>
                  </a:schemeClr>
                </a:solidFill>
              </a:rPr>
              <a:t>Genotype</a:t>
            </a:r>
            <a:r>
              <a:rPr lang="es-ES" sz="3600" dirty="0" smtClean="0"/>
              <a:t>: </a:t>
            </a:r>
            <a:r>
              <a:rPr lang="es-ES" sz="3600" dirty="0" err="1" smtClean="0"/>
              <a:t>it’s</a:t>
            </a:r>
            <a:r>
              <a:rPr lang="es-ES" sz="3600" dirty="0" smtClean="0"/>
              <a:t> </a:t>
            </a:r>
            <a:r>
              <a:rPr lang="es-ES" sz="3600" dirty="0" err="1" smtClean="0"/>
              <a:t>the</a:t>
            </a:r>
            <a:r>
              <a:rPr lang="es-ES" sz="3600" dirty="0" smtClean="0"/>
              <a:t> set of genes </a:t>
            </a:r>
            <a:r>
              <a:rPr lang="es-ES" sz="3600" dirty="0" err="1" smtClean="0"/>
              <a:t>that</a:t>
            </a:r>
            <a:r>
              <a:rPr lang="es-ES" sz="3600" dirty="0" smtClean="0"/>
              <a:t> </a:t>
            </a:r>
            <a:r>
              <a:rPr lang="es-ES" sz="3600" dirty="0" err="1" smtClean="0"/>
              <a:t>an</a:t>
            </a:r>
            <a:r>
              <a:rPr lang="es-ES" sz="3600" dirty="0" smtClean="0"/>
              <a:t> individual </a:t>
            </a:r>
            <a:r>
              <a:rPr lang="es-ES" sz="3600" dirty="0" err="1" smtClean="0"/>
              <a:t>have</a:t>
            </a:r>
            <a:r>
              <a:rPr lang="es-ES" sz="3600" dirty="0" smtClean="0"/>
              <a:t>.</a:t>
            </a:r>
            <a:endParaRPr lang="es-ES" sz="3600" dirty="0" smtClean="0"/>
          </a:p>
          <a:p>
            <a:pPr algn="just">
              <a:buFont typeface="Wingdings" pitchFamily="2" charset="2"/>
              <a:buChar char="§"/>
            </a:pPr>
            <a:r>
              <a:rPr lang="es-ES" sz="3600" dirty="0" err="1" smtClean="0">
                <a:solidFill>
                  <a:schemeClr val="accent5">
                    <a:lumMod val="75000"/>
                  </a:schemeClr>
                </a:solidFill>
              </a:rPr>
              <a:t>Ph</a:t>
            </a:r>
            <a:r>
              <a:rPr lang="es-ES" sz="3600" dirty="0" err="1" smtClean="0">
                <a:solidFill>
                  <a:schemeClr val="accent5">
                    <a:lumMod val="75000"/>
                  </a:schemeClr>
                </a:solidFill>
              </a:rPr>
              <a:t>enotype</a:t>
            </a:r>
            <a:r>
              <a:rPr lang="es-ES" sz="3600" dirty="0" smtClean="0"/>
              <a:t>: </a:t>
            </a:r>
            <a:r>
              <a:rPr lang="es-ES" sz="3600" dirty="0" err="1" smtClean="0"/>
              <a:t>it’s</a:t>
            </a:r>
            <a:r>
              <a:rPr lang="es-ES" sz="3600" dirty="0" smtClean="0"/>
              <a:t> </a:t>
            </a:r>
            <a:r>
              <a:rPr lang="es-ES" sz="3600" dirty="0" err="1" smtClean="0"/>
              <a:t>the</a:t>
            </a:r>
            <a:r>
              <a:rPr lang="es-ES" sz="3600" dirty="0" smtClean="0"/>
              <a:t> </a:t>
            </a:r>
            <a:r>
              <a:rPr lang="es-ES" sz="3600" dirty="0" err="1" smtClean="0"/>
              <a:t>external</a:t>
            </a:r>
            <a:r>
              <a:rPr lang="es-ES" sz="3600" dirty="0" smtClean="0"/>
              <a:t> </a:t>
            </a:r>
            <a:r>
              <a:rPr lang="es-ES" sz="3600" dirty="0" err="1" smtClean="0"/>
              <a:t>appearance</a:t>
            </a:r>
            <a:r>
              <a:rPr lang="es-ES" sz="3600" dirty="0" smtClean="0"/>
              <a:t> of a </a:t>
            </a:r>
            <a:r>
              <a:rPr lang="es-ES" sz="3600" dirty="0" err="1" smtClean="0"/>
              <a:t>genetic</a:t>
            </a:r>
            <a:r>
              <a:rPr lang="es-ES" sz="3600" dirty="0" smtClean="0"/>
              <a:t> </a:t>
            </a:r>
            <a:r>
              <a:rPr lang="es-ES" sz="3600" dirty="0" err="1" smtClean="0"/>
              <a:t>character</a:t>
            </a:r>
            <a:r>
              <a:rPr lang="es-ES" sz="3600" dirty="0" smtClean="0"/>
              <a:t>.</a:t>
            </a:r>
            <a:endParaRPr lang="es-ES" sz="3600" dirty="0" smtClean="0"/>
          </a:p>
          <a:p>
            <a:pPr algn="just">
              <a:buFont typeface="Wingdings" pitchFamily="2" charset="2"/>
              <a:buChar char="§"/>
            </a:pPr>
            <a:r>
              <a:rPr lang="es-ES" sz="3600" dirty="0" smtClean="0">
                <a:solidFill>
                  <a:schemeClr val="accent5">
                    <a:lumMod val="75000"/>
                  </a:schemeClr>
                </a:solidFill>
              </a:rPr>
              <a:t>Gene</a:t>
            </a:r>
            <a:r>
              <a:rPr lang="es-ES" sz="3600" dirty="0" smtClean="0"/>
              <a:t>: </a:t>
            </a:r>
            <a:r>
              <a:rPr lang="en-US" sz="3600" dirty="0"/>
              <a:t>segment of DNA with the information needed to produce a particular </a:t>
            </a:r>
            <a:r>
              <a:rPr lang="en-US" sz="3600" dirty="0" smtClean="0"/>
              <a:t>protein.</a:t>
            </a:r>
            <a:endParaRPr lang="es-ES" sz="3600" dirty="0" smtClean="0"/>
          </a:p>
          <a:p>
            <a:pPr algn="just">
              <a:buFont typeface="Wingdings" pitchFamily="2" charset="2"/>
              <a:buChar char="§"/>
            </a:pPr>
            <a:r>
              <a:rPr lang="es-ES" sz="3600" dirty="0" smtClean="0">
                <a:solidFill>
                  <a:schemeClr val="accent5">
                    <a:lumMod val="75000"/>
                  </a:schemeClr>
                </a:solidFill>
              </a:rPr>
              <a:t>D</a:t>
            </a:r>
            <a:r>
              <a:rPr lang="es-ES" sz="3600" dirty="0" smtClean="0">
                <a:solidFill>
                  <a:schemeClr val="accent5">
                    <a:lumMod val="75000"/>
                  </a:schemeClr>
                </a:solidFill>
              </a:rPr>
              <a:t>NA</a:t>
            </a:r>
            <a:r>
              <a:rPr lang="es-ES" sz="3600" dirty="0" smtClean="0"/>
              <a:t>: </a:t>
            </a:r>
            <a:r>
              <a:rPr lang="en-US" sz="3600" dirty="0"/>
              <a:t>It's a biomolecule that contain genetic information to make proteins to the cell.</a:t>
            </a:r>
          </a:p>
          <a:p>
            <a:pPr algn="just">
              <a:buFont typeface="Wingdings" pitchFamily="2" charset="2"/>
              <a:buChar char="§"/>
            </a:pPr>
            <a:r>
              <a:rPr lang="es-ES" sz="3600" dirty="0" err="1" smtClean="0">
                <a:solidFill>
                  <a:schemeClr val="accent5">
                    <a:lumMod val="75000"/>
                  </a:schemeClr>
                </a:solidFill>
              </a:rPr>
              <a:t>Homozygotic</a:t>
            </a:r>
            <a:r>
              <a:rPr lang="es-ES" sz="3600" dirty="0" smtClean="0"/>
              <a:t>: individual </a:t>
            </a:r>
            <a:r>
              <a:rPr lang="es-ES" sz="3600" dirty="0" err="1" smtClean="0"/>
              <a:t>that</a:t>
            </a:r>
            <a:r>
              <a:rPr lang="es-ES" sz="3600" dirty="0" smtClean="0"/>
              <a:t> has </a:t>
            </a:r>
            <a:r>
              <a:rPr lang="es-ES" sz="3600" dirty="0" err="1" smtClean="0"/>
              <a:t>two</a:t>
            </a:r>
            <a:r>
              <a:rPr lang="es-ES" sz="3600" dirty="0" smtClean="0"/>
              <a:t> </a:t>
            </a:r>
            <a:r>
              <a:rPr lang="es-ES" sz="3600" dirty="0" err="1" smtClean="0"/>
              <a:t>equal</a:t>
            </a:r>
            <a:r>
              <a:rPr lang="es-ES" sz="3600" dirty="0" smtClean="0"/>
              <a:t> genes.</a:t>
            </a:r>
            <a:endParaRPr lang="es-ES" sz="3600" dirty="0" smtClean="0"/>
          </a:p>
          <a:p>
            <a:pPr algn="just">
              <a:buFont typeface="Wingdings" pitchFamily="2" charset="2"/>
              <a:buChar char="§"/>
            </a:pPr>
            <a:r>
              <a:rPr lang="es-ES" sz="3600" dirty="0" err="1" smtClean="0">
                <a:solidFill>
                  <a:schemeClr val="accent5">
                    <a:lumMod val="75000"/>
                  </a:schemeClr>
                </a:solidFill>
              </a:rPr>
              <a:t>Heterozygotic</a:t>
            </a:r>
            <a:r>
              <a:rPr lang="es-ES" sz="3600" dirty="0" smtClean="0"/>
              <a:t>: individual </a:t>
            </a:r>
            <a:r>
              <a:rPr lang="es-ES" sz="3600" dirty="0" err="1" smtClean="0"/>
              <a:t>with</a:t>
            </a:r>
            <a:r>
              <a:rPr lang="es-ES" sz="3600" dirty="0" smtClean="0"/>
              <a:t> </a:t>
            </a:r>
            <a:r>
              <a:rPr lang="es-ES" sz="3600" dirty="0" err="1" smtClean="0"/>
              <a:t>diferent</a:t>
            </a:r>
            <a:r>
              <a:rPr lang="es-ES" sz="3600" dirty="0" smtClean="0"/>
              <a:t> genes.</a:t>
            </a:r>
            <a:endParaRPr lang="es-ES" sz="3600" dirty="0" smtClean="0"/>
          </a:p>
          <a:p>
            <a:pPr marL="0" indent="0">
              <a:buNone/>
            </a:pPr>
            <a:endParaRPr lang="es-ES" sz="2400" dirty="0"/>
          </a:p>
        </p:txBody>
      </p:sp>
    </p:spTree>
    <p:extLst>
      <p:ext uri="{BB962C8B-B14F-4D97-AF65-F5344CB8AC3E}">
        <p14:creationId xmlns:p14="http://schemas.microsoft.com/office/powerpoint/2010/main" val="30429441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23928" y="188640"/>
            <a:ext cx="4430688" cy="1143000"/>
          </a:xfrm>
        </p:spPr>
        <p:txBody>
          <a:bodyPr/>
          <a:lstStyle/>
          <a:p>
            <a:pPr marL="571500" indent="-571500" algn="r">
              <a:buFont typeface="Wingdings" pitchFamily="2" charset="2"/>
              <a:buChar char="Ø"/>
            </a:pPr>
            <a:r>
              <a:rPr lang="es-ES" dirty="0" err="1" smtClean="0"/>
              <a:t>Types</a:t>
            </a:r>
            <a:r>
              <a:rPr lang="es-ES" dirty="0" smtClean="0"/>
              <a:t> of genes</a:t>
            </a:r>
            <a:endParaRPr lang="es-ES" dirty="0"/>
          </a:p>
        </p:txBody>
      </p:sp>
      <p:sp>
        <p:nvSpPr>
          <p:cNvPr id="3" name="2 Marcador de contenido"/>
          <p:cNvSpPr>
            <a:spLocks noGrp="1"/>
          </p:cNvSpPr>
          <p:nvPr>
            <p:ph idx="1"/>
          </p:nvPr>
        </p:nvSpPr>
        <p:spPr>
          <a:xfrm>
            <a:off x="3851920" y="1609416"/>
            <a:ext cx="5050904" cy="5248584"/>
          </a:xfrm>
        </p:spPr>
        <p:txBody>
          <a:bodyPr>
            <a:normAutofit/>
          </a:bodyPr>
          <a:lstStyle/>
          <a:p>
            <a:pPr marL="0" indent="0">
              <a:buNone/>
            </a:pPr>
            <a:r>
              <a:rPr lang="es-ES" dirty="0" err="1" smtClean="0"/>
              <a:t>There</a:t>
            </a:r>
            <a:r>
              <a:rPr lang="es-ES" dirty="0" smtClean="0"/>
              <a:t> </a:t>
            </a:r>
            <a:r>
              <a:rPr lang="es-ES" dirty="0" err="1" smtClean="0"/>
              <a:t>have</a:t>
            </a:r>
            <a:r>
              <a:rPr lang="es-ES" dirty="0" smtClean="0"/>
              <a:t> </a:t>
            </a:r>
            <a:r>
              <a:rPr lang="es-ES" dirty="0" err="1" smtClean="0"/>
              <a:t>three</a:t>
            </a:r>
            <a:r>
              <a:rPr lang="es-ES" dirty="0" smtClean="0"/>
              <a:t> </a:t>
            </a:r>
            <a:r>
              <a:rPr lang="es-ES" dirty="0" err="1" smtClean="0"/>
              <a:t>types</a:t>
            </a:r>
            <a:r>
              <a:rPr lang="es-ES" dirty="0" smtClean="0"/>
              <a:t> of genes:</a:t>
            </a:r>
            <a:endParaRPr lang="es-ES" dirty="0" smtClean="0"/>
          </a:p>
          <a:p>
            <a:pPr marL="0" indent="0">
              <a:buNone/>
            </a:pPr>
            <a:r>
              <a:rPr lang="es-ES" dirty="0" smtClean="0">
                <a:solidFill>
                  <a:schemeClr val="accent5">
                    <a:lumMod val="75000"/>
                  </a:schemeClr>
                </a:solidFill>
              </a:rPr>
              <a:t>·</a:t>
            </a:r>
            <a:r>
              <a:rPr lang="es-ES" dirty="0" err="1" smtClean="0">
                <a:solidFill>
                  <a:schemeClr val="accent5">
                    <a:lumMod val="75000"/>
                  </a:schemeClr>
                </a:solidFill>
              </a:rPr>
              <a:t>Dominant</a:t>
            </a:r>
            <a:r>
              <a:rPr lang="es-ES" dirty="0" smtClean="0">
                <a:solidFill>
                  <a:schemeClr val="accent5">
                    <a:lumMod val="75000"/>
                  </a:schemeClr>
                </a:solidFill>
              </a:rPr>
              <a:t> gene</a:t>
            </a:r>
            <a:r>
              <a:rPr lang="es-ES" dirty="0" smtClean="0"/>
              <a:t>: </a:t>
            </a:r>
            <a:r>
              <a:rPr lang="es-ES" dirty="0" err="1" smtClean="0"/>
              <a:t>it’s</a:t>
            </a:r>
            <a:r>
              <a:rPr lang="es-ES" dirty="0" smtClean="0"/>
              <a:t> </a:t>
            </a:r>
            <a:r>
              <a:rPr lang="es-ES" dirty="0" err="1" smtClean="0"/>
              <a:t>symbolized</a:t>
            </a:r>
            <a:r>
              <a:rPr lang="es-ES" dirty="0" smtClean="0"/>
              <a:t> </a:t>
            </a:r>
            <a:r>
              <a:rPr lang="es-ES" dirty="0" err="1" smtClean="0"/>
              <a:t>with</a:t>
            </a:r>
            <a:r>
              <a:rPr lang="es-ES" dirty="0" smtClean="0"/>
              <a:t> </a:t>
            </a:r>
            <a:r>
              <a:rPr lang="es-ES" dirty="0" err="1" smtClean="0"/>
              <a:t>uppercase</a:t>
            </a:r>
            <a:r>
              <a:rPr lang="es-ES" dirty="0" smtClean="0"/>
              <a:t> </a:t>
            </a:r>
            <a:r>
              <a:rPr lang="es-ES" dirty="0" err="1" smtClean="0"/>
              <a:t>letters</a:t>
            </a:r>
            <a:r>
              <a:rPr lang="es-ES" dirty="0" smtClean="0"/>
              <a:t>.</a:t>
            </a:r>
            <a:endParaRPr lang="es-ES" dirty="0" smtClean="0"/>
          </a:p>
          <a:p>
            <a:pPr marL="0" indent="0">
              <a:buNone/>
            </a:pPr>
            <a:r>
              <a:rPr lang="es-ES" dirty="0" smtClean="0">
                <a:solidFill>
                  <a:schemeClr val="accent5">
                    <a:lumMod val="75000"/>
                  </a:schemeClr>
                </a:solidFill>
              </a:rPr>
              <a:t>·</a:t>
            </a:r>
            <a:r>
              <a:rPr lang="es-ES" dirty="0" err="1" smtClean="0">
                <a:solidFill>
                  <a:schemeClr val="accent5">
                    <a:lumMod val="75000"/>
                  </a:schemeClr>
                </a:solidFill>
              </a:rPr>
              <a:t>Recesive</a:t>
            </a:r>
            <a:r>
              <a:rPr lang="es-ES" dirty="0" smtClean="0">
                <a:solidFill>
                  <a:schemeClr val="accent5">
                    <a:lumMod val="75000"/>
                  </a:schemeClr>
                </a:solidFill>
              </a:rPr>
              <a:t> gene</a:t>
            </a:r>
            <a:r>
              <a:rPr lang="es-ES" dirty="0" smtClean="0"/>
              <a:t>: </a:t>
            </a:r>
            <a:r>
              <a:rPr lang="en-US" dirty="0"/>
              <a:t>It's under control of dominant alleles. Both with lowercase letters are </a:t>
            </a:r>
            <a:r>
              <a:rPr lang="en-US" dirty="0" smtClean="0"/>
              <a:t>written.</a:t>
            </a:r>
            <a:endParaRPr lang="es-ES" dirty="0" smtClean="0"/>
          </a:p>
          <a:p>
            <a:pPr marL="0" indent="0">
              <a:buNone/>
            </a:pPr>
            <a:r>
              <a:rPr lang="es-ES" dirty="0" smtClean="0">
                <a:solidFill>
                  <a:schemeClr val="accent5">
                    <a:lumMod val="75000"/>
                  </a:schemeClr>
                </a:solidFill>
              </a:rPr>
              <a:t>·</a:t>
            </a:r>
            <a:r>
              <a:rPr lang="es-ES" dirty="0" smtClean="0">
                <a:solidFill>
                  <a:schemeClr val="accent5">
                    <a:lumMod val="75000"/>
                  </a:schemeClr>
                </a:solidFill>
              </a:rPr>
              <a:t>Co-</a:t>
            </a:r>
            <a:r>
              <a:rPr lang="es-ES" dirty="0" err="1" smtClean="0">
                <a:solidFill>
                  <a:schemeClr val="accent5">
                    <a:lumMod val="75000"/>
                  </a:schemeClr>
                </a:solidFill>
              </a:rPr>
              <a:t>dominant</a:t>
            </a:r>
            <a:r>
              <a:rPr lang="es-ES" dirty="0" smtClean="0">
                <a:solidFill>
                  <a:schemeClr val="accent5">
                    <a:lumMod val="75000"/>
                  </a:schemeClr>
                </a:solidFill>
              </a:rPr>
              <a:t> gene</a:t>
            </a:r>
            <a:r>
              <a:rPr lang="es-ES" dirty="0" smtClean="0"/>
              <a:t>: </a:t>
            </a:r>
            <a:r>
              <a:rPr lang="en-US" dirty="0"/>
              <a:t>None of the alleles dominates. Both are written with capital letter and a </a:t>
            </a:r>
            <a:r>
              <a:rPr lang="en-US" dirty="0" smtClean="0"/>
              <a:t>superscript.</a:t>
            </a:r>
            <a:endParaRPr lang="es-ES" dirty="0" smtClean="0"/>
          </a:p>
          <a:p>
            <a:pPr marL="0" indent="0">
              <a:buNone/>
            </a:pPr>
            <a:endParaRPr lang="es-ES" dirty="0" smtClean="0"/>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062"/>
            <a:ext cx="3810000" cy="6852937"/>
          </a:xfrm>
          <a:prstGeom prst="rect">
            <a:avLst/>
          </a:prstGeom>
        </p:spPr>
      </p:pic>
    </p:spTree>
    <p:extLst>
      <p:ext uri="{BB962C8B-B14F-4D97-AF65-F5344CB8AC3E}">
        <p14:creationId xmlns:p14="http://schemas.microsoft.com/office/powerpoint/2010/main" val="34630869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marL="571500" indent="-571500">
              <a:buFont typeface="Wingdings" pitchFamily="2" charset="2"/>
              <a:buChar char="Ø"/>
            </a:pPr>
            <a:r>
              <a:rPr lang="es-ES" dirty="0" err="1" smtClean="0"/>
              <a:t>The</a:t>
            </a:r>
            <a:r>
              <a:rPr lang="es-ES" dirty="0" smtClean="0"/>
              <a:t> </a:t>
            </a:r>
            <a:r>
              <a:rPr lang="es-ES" dirty="0" err="1" smtClean="0"/>
              <a:t>union</a:t>
            </a:r>
            <a:r>
              <a:rPr lang="es-ES" dirty="0" smtClean="0"/>
              <a:t> of </a:t>
            </a:r>
            <a:r>
              <a:rPr lang="es-ES" dirty="0" err="1" smtClean="0"/>
              <a:t>gametes</a:t>
            </a:r>
            <a:r>
              <a:rPr lang="es-ES" dirty="0" smtClean="0"/>
              <a:t> </a:t>
            </a:r>
            <a:r>
              <a:rPr lang="es-ES" dirty="0" err="1" smtClean="0"/>
              <a:t>happens</a:t>
            </a:r>
            <a:r>
              <a:rPr lang="es-ES" dirty="0" smtClean="0"/>
              <a:t> </a:t>
            </a:r>
            <a:r>
              <a:rPr lang="es-ES" dirty="0" err="1" smtClean="0"/>
              <a:t>to</a:t>
            </a:r>
            <a:r>
              <a:rPr lang="es-ES" dirty="0" smtClean="0"/>
              <a:t> ‘</a:t>
            </a:r>
            <a:r>
              <a:rPr lang="es-ES" dirty="0" err="1" smtClean="0"/>
              <a:t>chou</a:t>
            </a:r>
            <a:r>
              <a:rPr lang="es-ES" dirty="0" smtClean="0"/>
              <a:t>’</a:t>
            </a:r>
            <a:endParaRPr lang="es-ES" dirty="0"/>
          </a:p>
        </p:txBody>
      </p:sp>
      <p:sp>
        <p:nvSpPr>
          <p:cNvPr id="5" name="4 Marcador de contenido"/>
          <p:cNvSpPr>
            <a:spLocks noGrp="1"/>
          </p:cNvSpPr>
          <p:nvPr>
            <p:ph sz="half" idx="2"/>
          </p:nvPr>
        </p:nvSpPr>
        <p:spPr>
          <a:xfrm>
            <a:off x="971600" y="1688028"/>
            <a:ext cx="7776864" cy="3816424"/>
          </a:xfrm>
        </p:spPr>
        <p:txBody>
          <a:bodyPr>
            <a:normAutofit/>
          </a:bodyPr>
          <a:lstStyle/>
          <a:p>
            <a:pPr marL="0" indent="0">
              <a:buNone/>
            </a:pPr>
            <a:r>
              <a:rPr lang="es-ES" dirty="0" err="1" smtClean="0"/>
              <a:t>The</a:t>
            </a:r>
            <a:r>
              <a:rPr lang="es-ES" dirty="0" smtClean="0"/>
              <a:t> </a:t>
            </a:r>
            <a:r>
              <a:rPr lang="es-ES" dirty="0" err="1" smtClean="0"/>
              <a:t>union</a:t>
            </a:r>
            <a:r>
              <a:rPr lang="es-ES" dirty="0" smtClean="0"/>
              <a:t> of </a:t>
            </a:r>
            <a:r>
              <a:rPr lang="es-ES" dirty="0" err="1" smtClean="0"/>
              <a:t>sperm</a:t>
            </a:r>
            <a:r>
              <a:rPr lang="es-ES" dirty="0" smtClean="0"/>
              <a:t> </a:t>
            </a:r>
            <a:r>
              <a:rPr lang="es-ES" dirty="0" err="1" smtClean="0"/>
              <a:t>with</a:t>
            </a:r>
            <a:r>
              <a:rPr lang="es-ES" dirty="0" smtClean="0"/>
              <a:t> </a:t>
            </a:r>
            <a:r>
              <a:rPr lang="es-ES" dirty="0" err="1" smtClean="0"/>
              <a:t>the</a:t>
            </a:r>
            <a:r>
              <a:rPr lang="es-ES" dirty="0" smtClean="0"/>
              <a:t> </a:t>
            </a:r>
            <a:r>
              <a:rPr lang="es-ES" dirty="0" err="1" smtClean="0"/>
              <a:t>egg</a:t>
            </a:r>
            <a:r>
              <a:rPr lang="es-ES" dirty="0" smtClean="0"/>
              <a:t> </a:t>
            </a:r>
            <a:r>
              <a:rPr lang="es-ES" dirty="0" err="1" smtClean="0"/>
              <a:t>happen</a:t>
            </a:r>
            <a:r>
              <a:rPr lang="es-ES" dirty="0" smtClean="0"/>
              <a:t> </a:t>
            </a:r>
            <a:r>
              <a:rPr lang="es-ES" dirty="0" err="1" smtClean="0"/>
              <a:t>to</a:t>
            </a:r>
            <a:r>
              <a:rPr lang="es-ES" dirty="0" smtClean="0"/>
              <a:t> ‘</a:t>
            </a:r>
            <a:r>
              <a:rPr lang="es-ES" dirty="0" err="1" smtClean="0"/>
              <a:t>chou</a:t>
            </a:r>
            <a:r>
              <a:rPr lang="es-ES" dirty="0" smtClean="0"/>
              <a:t>’, </a:t>
            </a:r>
            <a:r>
              <a:rPr lang="es-ES" dirty="0" err="1" smtClean="0"/>
              <a:t>independent</a:t>
            </a:r>
            <a:r>
              <a:rPr lang="es-ES" dirty="0" smtClean="0"/>
              <a:t> of </a:t>
            </a:r>
            <a:r>
              <a:rPr lang="es-ES" dirty="0" err="1" smtClean="0"/>
              <a:t>the</a:t>
            </a:r>
            <a:r>
              <a:rPr lang="es-ES" dirty="0" smtClean="0"/>
              <a:t> genes </a:t>
            </a:r>
            <a:r>
              <a:rPr lang="es-ES" dirty="0" err="1" smtClean="0"/>
              <a:t>that</a:t>
            </a:r>
            <a:r>
              <a:rPr lang="es-ES" dirty="0" smtClean="0"/>
              <a:t> </a:t>
            </a:r>
            <a:r>
              <a:rPr lang="es-ES" dirty="0" err="1" smtClean="0"/>
              <a:t>contain</a:t>
            </a:r>
            <a:r>
              <a:rPr lang="es-ES" dirty="0" smtClean="0"/>
              <a:t>. </a:t>
            </a:r>
            <a:r>
              <a:rPr lang="es-ES" dirty="0" err="1" smtClean="0"/>
              <a:t>If</a:t>
            </a:r>
            <a:r>
              <a:rPr lang="es-ES" dirty="0" smtClean="0"/>
              <a:t> a </a:t>
            </a:r>
            <a:r>
              <a:rPr lang="es-ES" dirty="0" err="1" smtClean="0"/>
              <a:t>sperm</a:t>
            </a:r>
            <a:r>
              <a:rPr lang="es-ES" dirty="0" smtClean="0"/>
              <a:t> ‘A’ </a:t>
            </a:r>
            <a:r>
              <a:rPr lang="es-ES" dirty="0" err="1" smtClean="0"/>
              <a:t>fertilizes</a:t>
            </a:r>
            <a:r>
              <a:rPr lang="es-ES" dirty="0" smtClean="0"/>
              <a:t> </a:t>
            </a:r>
            <a:r>
              <a:rPr lang="es-ES" dirty="0" err="1" smtClean="0"/>
              <a:t>an</a:t>
            </a:r>
            <a:r>
              <a:rPr lang="es-ES" dirty="0" smtClean="0"/>
              <a:t> </a:t>
            </a:r>
            <a:r>
              <a:rPr lang="es-ES" dirty="0" err="1" smtClean="0"/>
              <a:t>egg</a:t>
            </a:r>
            <a:r>
              <a:rPr lang="es-ES" dirty="0" smtClean="0"/>
              <a:t> ‘a’, </a:t>
            </a:r>
            <a:r>
              <a:rPr lang="es-ES" dirty="0" err="1" smtClean="0"/>
              <a:t>the</a:t>
            </a:r>
            <a:r>
              <a:rPr lang="es-ES" dirty="0" smtClean="0"/>
              <a:t> </a:t>
            </a:r>
            <a:r>
              <a:rPr lang="es-ES" dirty="0" err="1" smtClean="0"/>
              <a:t>zygote</a:t>
            </a:r>
            <a:r>
              <a:rPr lang="es-ES" dirty="0" smtClean="0"/>
              <a:t> </a:t>
            </a:r>
          </a:p>
          <a:p>
            <a:pPr marL="0" indent="0">
              <a:buNone/>
            </a:pPr>
            <a:r>
              <a:rPr lang="es-ES" dirty="0"/>
              <a:t> </a:t>
            </a:r>
            <a:r>
              <a:rPr lang="es-ES" dirty="0" smtClean="0"/>
              <a:t>                            </a:t>
            </a:r>
            <a:r>
              <a:rPr lang="es-ES" dirty="0" err="1" smtClean="0"/>
              <a:t>will</a:t>
            </a:r>
            <a:r>
              <a:rPr lang="es-ES" dirty="0" smtClean="0"/>
              <a:t> </a:t>
            </a:r>
            <a:r>
              <a:rPr lang="es-ES" dirty="0" err="1" smtClean="0"/>
              <a:t>have</a:t>
            </a:r>
            <a:r>
              <a:rPr lang="es-ES" dirty="0"/>
              <a:t> </a:t>
            </a:r>
            <a:r>
              <a:rPr lang="es-ES" dirty="0" smtClean="0"/>
              <a:t>a </a:t>
            </a:r>
            <a:r>
              <a:rPr lang="es-ES" dirty="0" err="1" smtClean="0"/>
              <a:t>genotype</a:t>
            </a:r>
            <a:r>
              <a:rPr lang="es-ES" dirty="0" smtClean="0"/>
              <a:t> Aa. </a:t>
            </a:r>
            <a:r>
              <a:rPr lang="es-ES" dirty="0" err="1" smtClean="0"/>
              <a:t>If</a:t>
            </a:r>
            <a:r>
              <a:rPr lang="es-ES" dirty="0" smtClean="0"/>
              <a:t> </a:t>
            </a:r>
          </a:p>
          <a:p>
            <a:pPr marL="0" indent="0">
              <a:buNone/>
            </a:pPr>
            <a:r>
              <a:rPr lang="es-ES" dirty="0"/>
              <a:t> </a:t>
            </a:r>
            <a:r>
              <a:rPr lang="es-ES" dirty="0" smtClean="0"/>
              <a:t>                            a </a:t>
            </a:r>
            <a:r>
              <a:rPr lang="es-ES" dirty="0" err="1" smtClean="0"/>
              <a:t>sperm</a:t>
            </a:r>
            <a:r>
              <a:rPr lang="es-ES" dirty="0" smtClean="0"/>
              <a:t> </a:t>
            </a:r>
            <a:r>
              <a:rPr lang="es-ES" dirty="0" err="1" smtClean="0"/>
              <a:t>is</a:t>
            </a:r>
            <a:r>
              <a:rPr lang="es-ES" dirty="0" smtClean="0"/>
              <a:t> ‘a’, </a:t>
            </a:r>
            <a:r>
              <a:rPr lang="es-ES" dirty="0" err="1" smtClean="0"/>
              <a:t>the</a:t>
            </a:r>
            <a:r>
              <a:rPr lang="es-ES" dirty="0" smtClean="0"/>
              <a:t> </a:t>
            </a:r>
            <a:r>
              <a:rPr lang="es-ES" dirty="0" err="1" smtClean="0"/>
              <a:t>zygote</a:t>
            </a:r>
            <a:r>
              <a:rPr lang="es-ES" dirty="0" smtClean="0"/>
              <a:t>                              </a:t>
            </a:r>
          </a:p>
          <a:p>
            <a:pPr marL="0" indent="0">
              <a:buNone/>
            </a:pPr>
            <a:r>
              <a:rPr lang="es-ES" dirty="0"/>
              <a:t> </a:t>
            </a:r>
            <a:r>
              <a:rPr lang="es-ES" dirty="0" smtClean="0"/>
              <a:t>                            </a:t>
            </a:r>
            <a:r>
              <a:rPr lang="es-ES" dirty="0" err="1" smtClean="0"/>
              <a:t>will</a:t>
            </a:r>
            <a:r>
              <a:rPr lang="es-ES" dirty="0" smtClean="0"/>
              <a:t> be aa.</a:t>
            </a:r>
          </a:p>
        </p:txBody>
      </p:sp>
      <p:pic>
        <p:nvPicPr>
          <p:cNvPr id="9" name="8 Marcador de contenido"/>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5346" y="3320683"/>
            <a:ext cx="3854676" cy="3537317"/>
          </a:xfrm>
        </p:spPr>
      </p:pic>
      <p:pic>
        <p:nvPicPr>
          <p:cNvPr id="10" name="9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8064" y="5506938"/>
            <a:ext cx="3995936" cy="1351061"/>
          </a:xfrm>
          <a:prstGeom prst="rect">
            <a:avLst/>
          </a:prstGeom>
        </p:spPr>
      </p:pic>
    </p:spTree>
    <p:extLst>
      <p:ext uri="{BB962C8B-B14F-4D97-AF65-F5344CB8AC3E}">
        <p14:creationId xmlns:p14="http://schemas.microsoft.com/office/powerpoint/2010/main" val="23331801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marL="571500" indent="-571500">
              <a:buFont typeface="Wingdings" pitchFamily="2" charset="2"/>
              <a:buChar char="Ø"/>
            </a:pPr>
            <a:r>
              <a:rPr lang="es-ES" dirty="0" err="1" smtClean="0"/>
              <a:t>Offspring</a:t>
            </a:r>
            <a:r>
              <a:rPr lang="es-ES" dirty="0" smtClean="0"/>
              <a:t> </a:t>
            </a:r>
            <a:r>
              <a:rPr lang="es-ES" dirty="0" err="1" smtClean="0"/>
              <a:t>between</a:t>
            </a:r>
            <a:r>
              <a:rPr lang="es-ES" dirty="0" smtClean="0"/>
              <a:t> </a:t>
            </a:r>
            <a:r>
              <a:rPr lang="es-ES" dirty="0" err="1" smtClean="0"/>
              <a:t>homozygotic</a:t>
            </a:r>
            <a:r>
              <a:rPr lang="es-ES" dirty="0" smtClean="0"/>
              <a:t> </a:t>
            </a:r>
            <a:r>
              <a:rPr lang="es-ES" dirty="0" err="1" smtClean="0"/>
              <a:t>individuals</a:t>
            </a:r>
            <a:endParaRPr lang="es-ES" dirty="0"/>
          </a:p>
        </p:txBody>
      </p:sp>
      <p:sp>
        <p:nvSpPr>
          <p:cNvPr id="3" name="2 Marcador de contenido"/>
          <p:cNvSpPr>
            <a:spLocks noGrp="1"/>
          </p:cNvSpPr>
          <p:nvPr>
            <p:ph sz="half" idx="1"/>
          </p:nvPr>
        </p:nvSpPr>
        <p:spPr>
          <a:xfrm>
            <a:off x="4860032" y="1556792"/>
            <a:ext cx="3970784" cy="5112568"/>
          </a:xfrm>
        </p:spPr>
        <p:txBody>
          <a:bodyPr>
            <a:normAutofit/>
          </a:bodyPr>
          <a:lstStyle/>
          <a:p>
            <a:pPr marL="0" indent="0">
              <a:buNone/>
            </a:pPr>
            <a:r>
              <a:rPr lang="es-ES" dirty="0" err="1" smtClean="0"/>
              <a:t>The</a:t>
            </a:r>
            <a:r>
              <a:rPr lang="es-ES" dirty="0" smtClean="0"/>
              <a:t> </a:t>
            </a:r>
            <a:r>
              <a:rPr lang="es-ES" dirty="0" err="1" smtClean="0"/>
              <a:t>offspring</a:t>
            </a:r>
            <a:r>
              <a:rPr lang="es-ES" dirty="0" smtClean="0"/>
              <a:t> </a:t>
            </a:r>
            <a:r>
              <a:rPr lang="es-ES" dirty="0" err="1" smtClean="0"/>
              <a:t>between</a:t>
            </a:r>
            <a:r>
              <a:rPr lang="es-ES" dirty="0" smtClean="0"/>
              <a:t> </a:t>
            </a:r>
            <a:r>
              <a:rPr lang="es-ES" dirty="0" err="1" smtClean="0"/>
              <a:t>two</a:t>
            </a:r>
            <a:r>
              <a:rPr lang="es-ES" dirty="0" smtClean="0"/>
              <a:t> </a:t>
            </a:r>
            <a:r>
              <a:rPr lang="es-ES" dirty="0" err="1" smtClean="0"/>
              <a:t>homozygotics</a:t>
            </a:r>
            <a:r>
              <a:rPr lang="es-ES" dirty="0" smtClean="0"/>
              <a:t> </a:t>
            </a:r>
            <a:r>
              <a:rPr lang="es-ES" dirty="0" err="1" smtClean="0"/>
              <a:t>parents</a:t>
            </a:r>
            <a:r>
              <a:rPr lang="es-ES" dirty="0" smtClean="0"/>
              <a:t> </a:t>
            </a:r>
            <a:r>
              <a:rPr lang="es-ES" dirty="0" err="1" smtClean="0"/>
              <a:t>is</a:t>
            </a:r>
            <a:r>
              <a:rPr lang="es-ES" dirty="0" smtClean="0"/>
              <a:t> </a:t>
            </a:r>
            <a:r>
              <a:rPr lang="es-ES" dirty="0" err="1" smtClean="0"/>
              <a:t>uniform</a:t>
            </a:r>
            <a:r>
              <a:rPr lang="es-ES" dirty="0" smtClean="0"/>
              <a:t> and </a:t>
            </a:r>
            <a:r>
              <a:rPr lang="es-ES" dirty="0" err="1" smtClean="0"/>
              <a:t>it’s</a:t>
            </a:r>
            <a:r>
              <a:rPr lang="es-ES" dirty="0" smtClean="0"/>
              <a:t> </a:t>
            </a:r>
            <a:r>
              <a:rPr lang="es-ES" dirty="0" err="1" smtClean="0"/>
              <a:t>called</a:t>
            </a:r>
            <a:r>
              <a:rPr lang="es-ES" dirty="0" smtClean="0"/>
              <a:t> </a:t>
            </a:r>
            <a:r>
              <a:rPr lang="es-ES" dirty="0" err="1" smtClean="0"/>
              <a:t>the</a:t>
            </a:r>
            <a:r>
              <a:rPr lang="es-ES" dirty="0" smtClean="0"/>
              <a:t> </a:t>
            </a:r>
            <a:r>
              <a:rPr lang="es-ES" dirty="0" err="1" smtClean="0"/>
              <a:t>first</a:t>
            </a:r>
            <a:r>
              <a:rPr lang="es-ES" dirty="0" smtClean="0"/>
              <a:t> filial </a:t>
            </a:r>
            <a:r>
              <a:rPr lang="es-ES" dirty="0" err="1" smtClean="0"/>
              <a:t>generation</a:t>
            </a:r>
            <a:r>
              <a:rPr lang="es-ES" dirty="0" smtClean="0"/>
              <a:t> (F1). In </a:t>
            </a:r>
            <a:r>
              <a:rPr lang="es-ES" dirty="0" err="1" smtClean="0"/>
              <a:t>the</a:t>
            </a:r>
            <a:r>
              <a:rPr lang="es-ES" dirty="0" smtClean="0"/>
              <a:t> </a:t>
            </a:r>
            <a:r>
              <a:rPr lang="es-ES" dirty="0" err="1" smtClean="0"/>
              <a:t>offspring</a:t>
            </a:r>
            <a:r>
              <a:rPr lang="es-ES" dirty="0" smtClean="0"/>
              <a:t> of a </a:t>
            </a:r>
            <a:r>
              <a:rPr lang="es-ES" dirty="0" err="1" smtClean="0"/>
              <a:t>homozygotic</a:t>
            </a:r>
            <a:r>
              <a:rPr lang="es-ES" dirty="0" smtClean="0"/>
              <a:t> </a:t>
            </a:r>
            <a:r>
              <a:rPr lang="es-ES" dirty="0" err="1" smtClean="0"/>
              <a:t>dominant</a:t>
            </a:r>
            <a:r>
              <a:rPr lang="es-ES" dirty="0" smtClean="0"/>
              <a:t> AA </a:t>
            </a:r>
            <a:r>
              <a:rPr lang="es-ES" dirty="0" err="1" smtClean="0"/>
              <a:t>it’s</a:t>
            </a:r>
            <a:r>
              <a:rPr lang="es-ES" dirty="0" smtClean="0"/>
              <a:t> a </a:t>
            </a:r>
            <a:r>
              <a:rPr lang="es-ES" dirty="0" err="1" smtClean="0"/>
              <a:t>homozygotic</a:t>
            </a:r>
            <a:r>
              <a:rPr lang="es-ES" dirty="0" smtClean="0"/>
              <a:t> </a:t>
            </a:r>
            <a:r>
              <a:rPr lang="es-ES" dirty="0" err="1" smtClean="0"/>
              <a:t>recesive</a:t>
            </a:r>
            <a:r>
              <a:rPr lang="es-ES" dirty="0" smtClean="0"/>
              <a:t> </a:t>
            </a:r>
            <a:r>
              <a:rPr lang="es-ES" dirty="0" err="1" smtClean="0"/>
              <a:t>aa</a:t>
            </a:r>
            <a:r>
              <a:rPr lang="es-ES" dirty="0" smtClean="0"/>
              <a:t> 100% and </a:t>
            </a:r>
            <a:r>
              <a:rPr lang="es-ES" dirty="0" err="1" smtClean="0"/>
              <a:t>the</a:t>
            </a:r>
            <a:r>
              <a:rPr lang="es-ES" dirty="0" smtClean="0"/>
              <a:t> </a:t>
            </a:r>
            <a:r>
              <a:rPr lang="es-ES" dirty="0" err="1" smtClean="0"/>
              <a:t>daughters</a:t>
            </a:r>
            <a:r>
              <a:rPr lang="es-ES" dirty="0" smtClean="0"/>
              <a:t> </a:t>
            </a:r>
            <a:r>
              <a:rPr lang="es-ES" dirty="0" err="1" smtClean="0"/>
              <a:t>will</a:t>
            </a:r>
            <a:r>
              <a:rPr lang="es-ES" dirty="0" smtClean="0"/>
              <a:t> be </a:t>
            </a:r>
            <a:r>
              <a:rPr lang="es-ES" dirty="0" err="1" smtClean="0"/>
              <a:t>Aa</a:t>
            </a:r>
            <a:r>
              <a:rPr lang="es-ES" dirty="0" smtClean="0"/>
              <a:t> (</a:t>
            </a:r>
            <a:r>
              <a:rPr lang="es-ES" dirty="0" err="1" smtClean="0"/>
              <a:t>first</a:t>
            </a:r>
            <a:r>
              <a:rPr lang="es-ES" dirty="0" smtClean="0"/>
              <a:t> </a:t>
            </a:r>
            <a:r>
              <a:rPr lang="es-ES" dirty="0" err="1" smtClean="0"/>
              <a:t>law</a:t>
            </a:r>
            <a:r>
              <a:rPr lang="es-ES" dirty="0" smtClean="0"/>
              <a:t> of Mendel)</a:t>
            </a:r>
            <a:endParaRPr lang="es-ES" dirty="0"/>
          </a:p>
        </p:txBody>
      </p:sp>
      <p:pic>
        <p:nvPicPr>
          <p:cNvPr id="7" name="6 Marcador de contenido"/>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0" y="1988840"/>
            <a:ext cx="4038948" cy="3869800"/>
          </a:xfrm>
        </p:spPr>
      </p:pic>
    </p:spTree>
    <p:extLst>
      <p:ext uri="{BB962C8B-B14F-4D97-AF65-F5344CB8AC3E}">
        <p14:creationId xmlns:p14="http://schemas.microsoft.com/office/powerpoint/2010/main" val="23961387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marL="571500" indent="-571500">
              <a:buFont typeface="Wingdings" pitchFamily="2" charset="2"/>
              <a:buChar char="Ø"/>
            </a:pPr>
            <a:r>
              <a:rPr lang="es-ES" dirty="0" err="1" smtClean="0"/>
              <a:t>Offspring</a:t>
            </a:r>
            <a:r>
              <a:rPr lang="es-ES" dirty="0" smtClean="0"/>
              <a:t> </a:t>
            </a:r>
            <a:r>
              <a:rPr lang="es-ES" dirty="0" err="1" smtClean="0"/>
              <a:t>between</a:t>
            </a:r>
            <a:r>
              <a:rPr lang="es-ES" dirty="0" smtClean="0"/>
              <a:t> </a:t>
            </a:r>
            <a:r>
              <a:rPr lang="es-ES" dirty="0" err="1" smtClean="0"/>
              <a:t>heterozygotic</a:t>
            </a:r>
            <a:r>
              <a:rPr lang="es-ES" dirty="0" smtClean="0"/>
              <a:t> </a:t>
            </a:r>
            <a:r>
              <a:rPr lang="es-ES" dirty="0" err="1" smtClean="0"/>
              <a:t>individuals</a:t>
            </a:r>
            <a:endParaRPr lang="es-ES" dirty="0"/>
          </a:p>
        </p:txBody>
      </p:sp>
      <p:pic>
        <p:nvPicPr>
          <p:cNvPr id="5" name="4 Marcador de contenido"/>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302974" y="3861048"/>
            <a:ext cx="3841026" cy="2996952"/>
          </a:xfrm>
        </p:spPr>
      </p:pic>
      <p:sp>
        <p:nvSpPr>
          <p:cNvPr id="4" name="3 Marcador de contenido"/>
          <p:cNvSpPr>
            <a:spLocks noGrp="1"/>
          </p:cNvSpPr>
          <p:nvPr>
            <p:ph sz="half" idx="2"/>
          </p:nvPr>
        </p:nvSpPr>
        <p:spPr>
          <a:xfrm>
            <a:off x="539552" y="1556792"/>
            <a:ext cx="7344816" cy="4997152"/>
          </a:xfrm>
        </p:spPr>
        <p:txBody>
          <a:bodyPr/>
          <a:lstStyle/>
          <a:p>
            <a:pPr marL="0" indent="0">
              <a:buNone/>
            </a:pPr>
            <a:r>
              <a:rPr lang="es-ES" dirty="0" err="1" smtClean="0"/>
              <a:t>The</a:t>
            </a:r>
            <a:r>
              <a:rPr lang="es-ES" dirty="0" smtClean="0"/>
              <a:t> </a:t>
            </a:r>
            <a:r>
              <a:rPr lang="es-ES" dirty="0" err="1" smtClean="0"/>
              <a:t>offspring</a:t>
            </a:r>
            <a:r>
              <a:rPr lang="es-ES" dirty="0" smtClean="0"/>
              <a:t> </a:t>
            </a:r>
            <a:r>
              <a:rPr lang="es-ES" dirty="0" err="1" smtClean="0"/>
              <a:t>between</a:t>
            </a:r>
            <a:r>
              <a:rPr lang="es-ES" dirty="0" smtClean="0"/>
              <a:t> </a:t>
            </a:r>
            <a:r>
              <a:rPr lang="es-ES" dirty="0" err="1" smtClean="0"/>
              <a:t>heterozygotic</a:t>
            </a:r>
            <a:r>
              <a:rPr lang="es-ES" dirty="0" smtClean="0"/>
              <a:t> </a:t>
            </a:r>
            <a:r>
              <a:rPr lang="es-ES" dirty="0" err="1" smtClean="0"/>
              <a:t>individuals</a:t>
            </a:r>
            <a:r>
              <a:rPr lang="es-ES" dirty="0" smtClean="0"/>
              <a:t>, </a:t>
            </a:r>
            <a:r>
              <a:rPr lang="es-ES" dirty="0" err="1" smtClean="0"/>
              <a:t>Bb</a:t>
            </a:r>
            <a:r>
              <a:rPr lang="es-ES" dirty="0" smtClean="0"/>
              <a:t>, </a:t>
            </a:r>
            <a:r>
              <a:rPr lang="es-ES" dirty="0" err="1" smtClean="0"/>
              <a:t>constitutes</a:t>
            </a:r>
            <a:r>
              <a:rPr lang="es-ES" dirty="0" smtClean="0"/>
              <a:t> </a:t>
            </a:r>
            <a:r>
              <a:rPr lang="es-ES" dirty="0" err="1" smtClean="0"/>
              <a:t>the</a:t>
            </a:r>
            <a:r>
              <a:rPr lang="es-ES" dirty="0" smtClean="0"/>
              <a:t> </a:t>
            </a:r>
            <a:r>
              <a:rPr lang="es-ES" dirty="0" err="1" smtClean="0"/>
              <a:t>second</a:t>
            </a:r>
            <a:r>
              <a:rPr lang="es-ES" dirty="0" smtClean="0"/>
              <a:t> filial </a:t>
            </a:r>
            <a:r>
              <a:rPr lang="es-ES" dirty="0" err="1" smtClean="0"/>
              <a:t>generation</a:t>
            </a:r>
            <a:r>
              <a:rPr lang="es-ES" dirty="0" smtClean="0"/>
              <a:t> (F2) </a:t>
            </a:r>
            <a:r>
              <a:rPr lang="es-ES" dirty="0" err="1" smtClean="0"/>
              <a:t>or</a:t>
            </a:r>
            <a:r>
              <a:rPr lang="es-ES" dirty="0" smtClean="0"/>
              <a:t> </a:t>
            </a:r>
            <a:r>
              <a:rPr lang="es-ES" dirty="0" err="1" smtClean="0"/>
              <a:t>the</a:t>
            </a:r>
            <a:r>
              <a:rPr lang="es-ES" dirty="0" smtClean="0"/>
              <a:t> </a:t>
            </a:r>
            <a:r>
              <a:rPr lang="es-ES" dirty="0" err="1" smtClean="0"/>
              <a:t>second</a:t>
            </a:r>
            <a:r>
              <a:rPr lang="es-ES" dirty="0" smtClean="0"/>
              <a:t> </a:t>
            </a:r>
            <a:r>
              <a:rPr lang="es-ES" dirty="0" err="1" smtClean="0"/>
              <a:t>law</a:t>
            </a:r>
            <a:r>
              <a:rPr lang="es-ES" dirty="0" smtClean="0"/>
              <a:t> of Mendel, </a:t>
            </a:r>
            <a:r>
              <a:rPr lang="es-ES" dirty="0" err="1" smtClean="0"/>
              <a:t>with</a:t>
            </a:r>
            <a:r>
              <a:rPr lang="es-ES" dirty="0" smtClean="0"/>
              <a:t> </a:t>
            </a:r>
            <a:r>
              <a:rPr lang="es-ES" dirty="0" err="1" smtClean="0"/>
              <a:t>three</a:t>
            </a:r>
            <a:r>
              <a:rPr lang="es-ES" dirty="0" smtClean="0"/>
              <a:t> </a:t>
            </a:r>
            <a:r>
              <a:rPr lang="es-ES" dirty="0" err="1" smtClean="0"/>
              <a:t>possible</a:t>
            </a:r>
            <a:r>
              <a:rPr lang="es-ES" dirty="0" smtClean="0"/>
              <a:t> </a:t>
            </a:r>
            <a:r>
              <a:rPr lang="es-ES" dirty="0" err="1" smtClean="0"/>
              <a:t>genotypes</a:t>
            </a:r>
            <a:r>
              <a:rPr lang="es-ES" dirty="0" smtClean="0"/>
              <a:t>: BB, </a:t>
            </a:r>
          </a:p>
          <a:p>
            <a:pPr marL="0" indent="0">
              <a:buNone/>
            </a:pPr>
            <a:r>
              <a:rPr lang="es-ES" dirty="0"/>
              <a:t> </a:t>
            </a:r>
            <a:r>
              <a:rPr lang="es-ES" dirty="0" smtClean="0"/>
              <a:t>                             </a:t>
            </a:r>
            <a:r>
              <a:rPr lang="es-ES" dirty="0" err="1" smtClean="0"/>
              <a:t>Bb</a:t>
            </a:r>
            <a:r>
              <a:rPr lang="es-ES" dirty="0" smtClean="0"/>
              <a:t> and </a:t>
            </a:r>
            <a:r>
              <a:rPr lang="es-ES" dirty="0" err="1" smtClean="0"/>
              <a:t>bb</a:t>
            </a:r>
            <a:r>
              <a:rPr lang="es-ES" dirty="0" smtClean="0"/>
              <a:t>. </a:t>
            </a:r>
            <a:endParaRPr lang="es-ES" dirty="0"/>
          </a:p>
        </p:txBody>
      </p:sp>
      <p:pic>
        <p:nvPicPr>
          <p:cNvPr id="6" name="5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395305"/>
            <a:ext cx="3600400" cy="3450863"/>
          </a:xfrm>
          <a:prstGeom prst="rect">
            <a:avLst/>
          </a:prstGeom>
        </p:spPr>
      </p:pic>
    </p:spTree>
    <p:extLst>
      <p:ext uri="{BB962C8B-B14F-4D97-AF65-F5344CB8AC3E}">
        <p14:creationId xmlns:p14="http://schemas.microsoft.com/office/powerpoint/2010/main" val="30033495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63888" y="332656"/>
            <a:ext cx="4824536" cy="732696"/>
          </a:xfrm>
        </p:spPr>
        <p:txBody>
          <a:bodyPr/>
          <a:lstStyle/>
          <a:p>
            <a:pPr marL="571500" indent="-571500">
              <a:buFont typeface="Wingdings" pitchFamily="2" charset="2"/>
              <a:buChar char="Ø"/>
            </a:pPr>
            <a:r>
              <a:rPr lang="es-ES" dirty="0" smtClean="0"/>
              <a:t>¿</a:t>
            </a:r>
            <a:r>
              <a:rPr lang="es-ES" dirty="0" err="1" smtClean="0"/>
              <a:t>Who</a:t>
            </a:r>
            <a:r>
              <a:rPr lang="es-ES" dirty="0" smtClean="0"/>
              <a:t> </a:t>
            </a:r>
            <a:r>
              <a:rPr lang="es-ES" dirty="0" err="1"/>
              <a:t>i</a:t>
            </a:r>
            <a:r>
              <a:rPr lang="es-ES" dirty="0" err="1" smtClean="0"/>
              <a:t>s</a:t>
            </a:r>
            <a:r>
              <a:rPr lang="es-ES" dirty="0" smtClean="0"/>
              <a:t> </a:t>
            </a:r>
            <a:r>
              <a:rPr lang="es-ES" dirty="0" err="1" smtClean="0"/>
              <a:t>mendel</a:t>
            </a:r>
            <a:r>
              <a:rPr lang="es-ES" dirty="0" smtClean="0"/>
              <a:t>?</a:t>
            </a:r>
            <a:endParaRPr lang="es-ES" dirty="0"/>
          </a:p>
        </p:txBody>
      </p:sp>
      <p:sp>
        <p:nvSpPr>
          <p:cNvPr id="3" name="2 Marcador de contenido"/>
          <p:cNvSpPr>
            <a:spLocks noGrp="1"/>
          </p:cNvSpPr>
          <p:nvPr>
            <p:ph sz="half" idx="1"/>
          </p:nvPr>
        </p:nvSpPr>
        <p:spPr>
          <a:xfrm>
            <a:off x="0" y="1192233"/>
            <a:ext cx="9144000" cy="5661248"/>
          </a:xfrm>
        </p:spPr>
        <p:txBody>
          <a:bodyPr>
            <a:normAutofit fontScale="92500" lnSpcReduction="20000"/>
          </a:bodyPr>
          <a:lstStyle/>
          <a:p>
            <a:pPr marL="0" indent="0">
              <a:buNone/>
            </a:pPr>
            <a:r>
              <a:rPr lang="es-ES" dirty="0" smtClean="0"/>
              <a:t>                            Johan Mendel </a:t>
            </a:r>
            <a:r>
              <a:rPr lang="es-ES" dirty="0" err="1" smtClean="0"/>
              <a:t>was</a:t>
            </a:r>
            <a:r>
              <a:rPr lang="es-ES" dirty="0" smtClean="0"/>
              <a:t> </a:t>
            </a:r>
            <a:r>
              <a:rPr lang="es-ES" dirty="0" err="1" smtClean="0"/>
              <a:t>born</a:t>
            </a:r>
            <a:r>
              <a:rPr lang="es-ES" dirty="0" smtClean="0"/>
              <a:t> in 1822 and</a:t>
            </a:r>
          </a:p>
          <a:p>
            <a:pPr marL="0" indent="0">
              <a:buNone/>
            </a:pPr>
            <a:r>
              <a:rPr lang="es-ES" dirty="0"/>
              <a:t> </a:t>
            </a:r>
            <a:r>
              <a:rPr lang="es-ES" dirty="0" smtClean="0"/>
              <a:t>                            in 1843 he </a:t>
            </a:r>
            <a:r>
              <a:rPr lang="es-ES" dirty="0" err="1" smtClean="0"/>
              <a:t>changed</a:t>
            </a:r>
            <a:r>
              <a:rPr lang="es-ES" dirty="0" smtClean="0"/>
              <a:t> </a:t>
            </a:r>
            <a:r>
              <a:rPr lang="es-ES" dirty="0" err="1" smtClean="0"/>
              <a:t>it</a:t>
            </a:r>
            <a:r>
              <a:rPr lang="es-ES" dirty="0" smtClean="0"/>
              <a:t> </a:t>
            </a:r>
            <a:r>
              <a:rPr lang="es-ES" dirty="0" err="1" smtClean="0"/>
              <a:t>from</a:t>
            </a:r>
            <a:r>
              <a:rPr lang="es-ES" dirty="0" smtClean="0"/>
              <a:t> </a:t>
            </a:r>
            <a:r>
              <a:rPr lang="es-ES" dirty="0" err="1" smtClean="0"/>
              <a:t>Gregor</a:t>
            </a:r>
            <a:r>
              <a:rPr lang="es-ES" dirty="0" smtClean="0"/>
              <a:t>. </a:t>
            </a:r>
          </a:p>
          <a:p>
            <a:pPr marL="0" indent="0">
              <a:buNone/>
            </a:pPr>
            <a:r>
              <a:rPr lang="es-ES" dirty="0"/>
              <a:t> </a:t>
            </a:r>
            <a:r>
              <a:rPr lang="es-ES" dirty="0" smtClean="0"/>
              <a:t>                            </a:t>
            </a:r>
            <a:r>
              <a:rPr lang="en-US" dirty="0" smtClean="0"/>
              <a:t>He studied Theology </a:t>
            </a:r>
            <a:r>
              <a:rPr lang="en-US" dirty="0"/>
              <a:t>and </a:t>
            </a:r>
            <a:r>
              <a:rPr lang="en-US" dirty="0" smtClean="0"/>
              <a:t>natural</a:t>
            </a:r>
          </a:p>
          <a:p>
            <a:pPr marL="0" indent="0">
              <a:buNone/>
            </a:pPr>
            <a:r>
              <a:rPr lang="en-US" dirty="0"/>
              <a:t> </a:t>
            </a:r>
            <a:r>
              <a:rPr lang="en-US" dirty="0" smtClean="0"/>
              <a:t>                            sciences</a:t>
            </a:r>
            <a:r>
              <a:rPr lang="en-US" dirty="0"/>
              <a:t>. </a:t>
            </a:r>
            <a:r>
              <a:rPr lang="en-US" dirty="0" smtClean="0"/>
              <a:t>During many </a:t>
            </a:r>
            <a:r>
              <a:rPr lang="en-US" dirty="0"/>
              <a:t>years, </a:t>
            </a:r>
            <a:r>
              <a:rPr lang="en-US" dirty="0" smtClean="0"/>
              <a:t>Mendel</a:t>
            </a:r>
          </a:p>
          <a:p>
            <a:pPr marL="0" indent="0">
              <a:buNone/>
            </a:pPr>
            <a:r>
              <a:rPr lang="en-US" dirty="0"/>
              <a:t> </a:t>
            </a:r>
            <a:r>
              <a:rPr lang="en-US" dirty="0" smtClean="0"/>
              <a:t>                            observed different characters </a:t>
            </a:r>
            <a:r>
              <a:rPr lang="en-US" dirty="0"/>
              <a:t>of </a:t>
            </a:r>
            <a:r>
              <a:rPr lang="en-US" dirty="0" smtClean="0"/>
              <a:t>pea</a:t>
            </a:r>
          </a:p>
          <a:p>
            <a:pPr marL="0" indent="0">
              <a:buNone/>
            </a:pPr>
            <a:r>
              <a:rPr lang="en-US" dirty="0"/>
              <a:t> </a:t>
            </a:r>
            <a:r>
              <a:rPr lang="en-US" dirty="0" smtClean="0"/>
              <a:t>                            plants </a:t>
            </a:r>
            <a:r>
              <a:rPr lang="en-US" dirty="0"/>
              <a:t>and studied their behavior</a:t>
            </a:r>
            <a:r>
              <a:rPr lang="en-US" dirty="0" smtClean="0"/>
              <a:t>. </a:t>
            </a:r>
            <a:r>
              <a:rPr lang="en-US" dirty="0"/>
              <a:t>I </a:t>
            </a:r>
            <a:endParaRPr lang="en-US" dirty="0" smtClean="0"/>
          </a:p>
          <a:p>
            <a:pPr marL="0" indent="0">
              <a:buNone/>
            </a:pPr>
            <a:r>
              <a:rPr lang="en-US" dirty="0"/>
              <a:t> </a:t>
            </a:r>
            <a:r>
              <a:rPr lang="en-US" dirty="0" smtClean="0"/>
              <a:t>                            would </a:t>
            </a:r>
            <a:r>
              <a:rPr lang="en-US" dirty="0"/>
              <a:t>study around 30,000 plants in </a:t>
            </a:r>
            <a:endParaRPr lang="en-US" dirty="0" smtClean="0"/>
          </a:p>
          <a:p>
            <a:pPr marL="0" indent="0">
              <a:buNone/>
            </a:pPr>
            <a:r>
              <a:rPr lang="en-US" dirty="0" smtClean="0"/>
              <a:t>10 </a:t>
            </a:r>
            <a:r>
              <a:rPr lang="en-US" dirty="0" err="1" smtClean="0"/>
              <a:t>years,being</a:t>
            </a:r>
            <a:r>
              <a:rPr lang="en-US" dirty="0" smtClean="0"/>
              <a:t> </a:t>
            </a:r>
            <a:r>
              <a:rPr lang="en-US" dirty="0"/>
              <a:t>able to explain some of the </a:t>
            </a:r>
            <a:r>
              <a:rPr lang="en-US" dirty="0" smtClean="0"/>
              <a:t>laws basic </a:t>
            </a:r>
            <a:r>
              <a:rPr lang="en-US" dirty="0"/>
              <a:t>genetics. The publication of their works were not well received by the scientists. He died without being recognized the importance of their work</a:t>
            </a:r>
            <a:r>
              <a:rPr lang="en-US" dirty="0" smtClean="0"/>
              <a:t>.</a:t>
            </a:r>
            <a:r>
              <a:rPr lang="es-ES" dirty="0" smtClean="0"/>
              <a:t> </a:t>
            </a:r>
            <a:r>
              <a:rPr lang="en-US" dirty="0"/>
              <a:t>He died without being recognized the importance of their work. Shortly after dying, three scientists rediscovered and recognized the importance of the work of Mendel as the beginning of a new discipline called genetics.</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88"/>
            <a:ext cx="2862388" cy="3787752"/>
          </a:xfrm>
          <a:prstGeom prst="rect">
            <a:avLst/>
          </a:prstGeom>
        </p:spPr>
      </p:pic>
    </p:spTree>
    <p:extLst>
      <p:ext uri="{BB962C8B-B14F-4D97-AF65-F5344CB8AC3E}">
        <p14:creationId xmlns:p14="http://schemas.microsoft.com/office/powerpoint/2010/main" val="2826876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Contenido</a:t>
            </a:r>
            <a:endParaRPr lang="es-ES" dirty="0"/>
          </a:p>
        </p:txBody>
      </p:sp>
      <p:sp>
        <p:nvSpPr>
          <p:cNvPr id="3" name="2 Marcador de contenido"/>
          <p:cNvSpPr>
            <a:spLocks noGrp="1"/>
          </p:cNvSpPr>
          <p:nvPr>
            <p:ph idx="1"/>
          </p:nvPr>
        </p:nvSpPr>
        <p:spPr/>
        <p:txBody>
          <a:bodyPr numCol="1"/>
          <a:lstStyle/>
          <a:p>
            <a:r>
              <a:rPr lang="es-ES" dirty="0" smtClean="0"/>
              <a:t>Conceptos básicos</a:t>
            </a:r>
          </a:p>
          <a:p>
            <a:r>
              <a:rPr lang="es-ES" dirty="0" smtClean="0"/>
              <a:t>Tipos de genes</a:t>
            </a:r>
          </a:p>
          <a:p>
            <a:r>
              <a:rPr lang="es-ES" dirty="0" smtClean="0"/>
              <a:t>La unión de los gametos sucede al </a:t>
            </a:r>
            <a:r>
              <a:rPr lang="es-ES" dirty="0" err="1" smtClean="0"/>
              <a:t>chou</a:t>
            </a:r>
            <a:endParaRPr lang="es-ES" dirty="0" smtClean="0"/>
          </a:p>
          <a:p>
            <a:r>
              <a:rPr lang="es-ES" dirty="0" smtClean="0"/>
              <a:t>Descendencia entre individuos homocigóticos o heterocigóticos</a:t>
            </a:r>
          </a:p>
          <a:p>
            <a:r>
              <a:rPr lang="es-ES" dirty="0" smtClean="0"/>
              <a:t>¿Quién es Mendel?</a:t>
            </a:r>
          </a:p>
          <a:p>
            <a:r>
              <a:rPr lang="es-ES" dirty="0" smtClean="0"/>
              <a:t>Trabajo de Mendel</a:t>
            </a:r>
          </a:p>
          <a:p>
            <a:r>
              <a:rPr lang="es-ES" dirty="0" smtClean="0"/>
              <a:t>Enfermedades genéticas</a:t>
            </a:r>
          </a:p>
          <a:p>
            <a:endParaRPr lang="es-ES" dirty="0" smtClean="0"/>
          </a:p>
        </p:txBody>
      </p:sp>
    </p:spTree>
    <p:extLst>
      <p:ext uri="{BB962C8B-B14F-4D97-AF65-F5344CB8AC3E}">
        <p14:creationId xmlns:p14="http://schemas.microsoft.com/office/powerpoint/2010/main" val="1873104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732696"/>
          </a:xfrm>
        </p:spPr>
        <p:txBody>
          <a:bodyPr/>
          <a:lstStyle/>
          <a:p>
            <a:pPr marL="571500" indent="-571500">
              <a:buFont typeface="Wingdings" pitchFamily="2" charset="2"/>
              <a:buChar char="Ø"/>
            </a:pPr>
            <a:r>
              <a:rPr lang="es-ES" dirty="0" err="1" smtClean="0"/>
              <a:t>Work</a:t>
            </a:r>
            <a:r>
              <a:rPr lang="es-ES" dirty="0" smtClean="0"/>
              <a:t> of </a:t>
            </a:r>
            <a:r>
              <a:rPr lang="es-ES" dirty="0" err="1" smtClean="0"/>
              <a:t>mendel</a:t>
            </a:r>
            <a:endParaRPr lang="es-ES" dirty="0"/>
          </a:p>
        </p:txBody>
      </p:sp>
      <p:sp>
        <p:nvSpPr>
          <p:cNvPr id="3" name="2 Marcador de contenido"/>
          <p:cNvSpPr>
            <a:spLocks noGrp="1"/>
          </p:cNvSpPr>
          <p:nvPr>
            <p:ph idx="1"/>
          </p:nvPr>
        </p:nvSpPr>
        <p:spPr>
          <a:xfrm>
            <a:off x="323528" y="1268760"/>
            <a:ext cx="7704856" cy="5328592"/>
          </a:xfrm>
        </p:spPr>
        <p:txBody>
          <a:bodyPr>
            <a:normAutofit fontScale="92500"/>
          </a:bodyPr>
          <a:lstStyle/>
          <a:p>
            <a:pPr marL="0" indent="0">
              <a:buNone/>
            </a:pPr>
            <a:r>
              <a:rPr lang="es-ES" b="1" dirty="0" smtClean="0"/>
              <a:t>Mendel </a:t>
            </a:r>
            <a:r>
              <a:rPr lang="es-ES" b="1" dirty="0" err="1" smtClean="0"/>
              <a:t>explain</a:t>
            </a:r>
            <a:r>
              <a:rPr lang="es-ES" b="1" dirty="0" smtClean="0"/>
              <a:t> </a:t>
            </a:r>
            <a:r>
              <a:rPr lang="es-ES" b="1" dirty="0" err="1" smtClean="0"/>
              <a:t>the</a:t>
            </a:r>
            <a:r>
              <a:rPr lang="es-ES" b="1" dirty="0" smtClean="0"/>
              <a:t> </a:t>
            </a:r>
            <a:r>
              <a:rPr lang="es-ES" b="1" dirty="0" err="1" smtClean="0"/>
              <a:t>existence</a:t>
            </a:r>
            <a:r>
              <a:rPr lang="es-ES" b="1" dirty="0" smtClean="0"/>
              <a:t> of </a:t>
            </a:r>
            <a:r>
              <a:rPr lang="es-ES" b="1" dirty="0" err="1" smtClean="0"/>
              <a:t>characteres</a:t>
            </a:r>
            <a:r>
              <a:rPr lang="es-ES" b="1" dirty="0" smtClean="0"/>
              <a:t> </a:t>
            </a:r>
            <a:r>
              <a:rPr lang="es-ES" b="1" dirty="0" err="1" smtClean="0"/>
              <a:t>dominant</a:t>
            </a:r>
            <a:r>
              <a:rPr lang="es-ES" b="1" dirty="0" smtClean="0"/>
              <a:t> and </a:t>
            </a:r>
            <a:r>
              <a:rPr lang="es-ES" b="1" dirty="0" err="1" smtClean="0"/>
              <a:t>recessive</a:t>
            </a:r>
            <a:r>
              <a:rPr lang="es-ES" b="1" dirty="0" smtClean="0"/>
              <a:t>, </a:t>
            </a:r>
            <a:r>
              <a:rPr lang="en-US" b="1" dirty="0"/>
              <a:t>knowing </a:t>
            </a:r>
            <a:r>
              <a:rPr lang="en-US" b="1" dirty="0" smtClean="0"/>
              <a:t>how a generation </a:t>
            </a:r>
            <a:r>
              <a:rPr lang="en-US" b="1" dirty="0"/>
              <a:t>characters </a:t>
            </a:r>
            <a:r>
              <a:rPr lang="en-US" b="1" dirty="0" smtClean="0"/>
              <a:t>is passed</a:t>
            </a:r>
            <a:r>
              <a:rPr lang="es-ES" b="1" dirty="0" smtClean="0"/>
              <a:t> </a:t>
            </a:r>
            <a:r>
              <a:rPr lang="es-ES" b="1" dirty="0" err="1" smtClean="0"/>
              <a:t>to</a:t>
            </a:r>
            <a:r>
              <a:rPr lang="es-ES" b="1" dirty="0" smtClean="0"/>
              <a:t> </a:t>
            </a:r>
            <a:r>
              <a:rPr lang="es-ES" b="1" dirty="0" err="1" smtClean="0"/>
              <a:t>the</a:t>
            </a:r>
            <a:r>
              <a:rPr lang="es-ES" b="1" dirty="0" smtClean="0"/>
              <a:t> </a:t>
            </a:r>
            <a:r>
              <a:rPr lang="es-ES" b="1" dirty="0" err="1" smtClean="0"/>
              <a:t>next</a:t>
            </a:r>
            <a:r>
              <a:rPr lang="es-ES" b="1" dirty="0" smtClean="0"/>
              <a:t>. </a:t>
            </a:r>
            <a:r>
              <a:rPr lang="en-US" b="1" dirty="0" smtClean="0"/>
              <a:t>After </a:t>
            </a:r>
            <a:r>
              <a:rPr lang="en-US" b="1" dirty="0"/>
              <a:t>a few experiments with pea plants it deduced that the plants were </a:t>
            </a:r>
            <a:r>
              <a:rPr lang="en-US" b="1" dirty="0" err="1" smtClean="0"/>
              <a:t>heterozygotics</a:t>
            </a:r>
            <a:r>
              <a:rPr lang="en-US" b="1" dirty="0" smtClean="0"/>
              <a:t> </a:t>
            </a:r>
            <a:r>
              <a:rPr lang="en-US" b="1" dirty="0"/>
              <a:t>reaching these results</a:t>
            </a:r>
            <a:r>
              <a:rPr lang="en-US" b="1" dirty="0" smtClean="0"/>
              <a:t>:</a:t>
            </a:r>
          </a:p>
          <a:p>
            <a:pPr>
              <a:buFont typeface="Wingdings" pitchFamily="2" charset="2"/>
              <a:buChar char="§"/>
            </a:pPr>
            <a:r>
              <a:rPr lang="es-ES" b="1" dirty="0" smtClean="0"/>
              <a:t>1st </a:t>
            </a:r>
            <a:r>
              <a:rPr lang="es-ES" b="1" dirty="0" err="1" smtClean="0"/>
              <a:t>law</a:t>
            </a:r>
            <a:r>
              <a:rPr lang="es-ES" b="1" dirty="0" smtClean="0"/>
              <a:t> of Mendel; </a:t>
            </a:r>
            <a:r>
              <a:rPr lang="en-US" b="1" dirty="0"/>
              <a:t>crossing individuals </a:t>
            </a:r>
            <a:r>
              <a:rPr lang="en-US" b="1" dirty="0" err="1"/>
              <a:t>purebreeds</a:t>
            </a:r>
            <a:r>
              <a:rPr lang="en-US" b="1" dirty="0"/>
              <a:t> that differ by a single character, all the individuals of the offspring are identical</a:t>
            </a:r>
            <a:r>
              <a:rPr lang="en-US" b="1" dirty="0" smtClean="0"/>
              <a:t>.</a:t>
            </a:r>
          </a:p>
          <a:p>
            <a:pPr>
              <a:buFont typeface="Wingdings" pitchFamily="2" charset="2"/>
              <a:buChar char="§"/>
            </a:pPr>
            <a:r>
              <a:rPr lang="es-ES" b="1" dirty="0" smtClean="0"/>
              <a:t>2nd </a:t>
            </a:r>
            <a:r>
              <a:rPr lang="es-ES" b="1" dirty="0" err="1" smtClean="0"/>
              <a:t>law</a:t>
            </a:r>
            <a:r>
              <a:rPr lang="es-ES" b="1" dirty="0" smtClean="0"/>
              <a:t> of Mendel; </a:t>
            </a:r>
            <a:r>
              <a:rPr lang="en-US" b="1" dirty="0"/>
              <a:t>the genes that determine a character are separated during the formation of gametes and return to meet during fertilization</a:t>
            </a:r>
            <a:r>
              <a:rPr lang="en-US" b="1" dirty="0" smtClean="0"/>
              <a:t>.</a:t>
            </a:r>
          </a:p>
          <a:p>
            <a:pPr>
              <a:buFont typeface="Wingdings" pitchFamily="2" charset="2"/>
              <a:buChar char="§"/>
            </a:pPr>
            <a:r>
              <a:rPr lang="es-ES" b="1" dirty="0" smtClean="0"/>
              <a:t>3rd </a:t>
            </a:r>
            <a:r>
              <a:rPr lang="es-ES" b="1" dirty="0" err="1" smtClean="0"/>
              <a:t>law</a:t>
            </a:r>
            <a:r>
              <a:rPr lang="es-ES" b="1" dirty="0" smtClean="0"/>
              <a:t> of Mendel: </a:t>
            </a:r>
            <a:r>
              <a:rPr lang="en-US" b="1" dirty="0"/>
              <a:t> the genes that determine each character are inherited </a:t>
            </a:r>
            <a:r>
              <a:rPr lang="en-US" b="1" dirty="0" smtClean="0"/>
              <a:t>independently.</a:t>
            </a:r>
            <a:endParaRPr lang="es-ES" b="1" dirty="0"/>
          </a:p>
        </p:txBody>
      </p:sp>
    </p:spTree>
    <p:extLst>
      <p:ext uri="{BB962C8B-B14F-4D97-AF65-F5344CB8AC3E}">
        <p14:creationId xmlns:p14="http://schemas.microsoft.com/office/powerpoint/2010/main" val="6830469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732696"/>
          </a:xfrm>
        </p:spPr>
        <p:txBody>
          <a:bodyPr/>
          <a:lstStyle/>
          <a:p>
            <a:pPr marL="571500" indent="-571500">
              <a:buFont typeface="Wingdings" pitchFamily="2" charset="2"/>
              <a:buChar char="Ø"/>
            </a:pPr>
            <a:r>
              <a:rPr lang="es-ES" dirty="0" err="1" smtClean="0"/>
              <a:t>Genetic</a:t>
            </a:r>
            <a:r>
              <a:rPr lang="es-ES" dirty="0" smtClean="0"/>
              <a:t> </a:t>
            </a:r>
            <a:r>
              <a:rPr lang="es-ES" dirty="0" err="1" smtClean="0"/>
              <a:t>diseases</a:t>
            </a:r>
            <a:endParaRPr lang="es-ES" dirty="0"/>
          </a:p>
        </p:txBody>
      </p:sp>
      <p:sp>
        <p:nvSpPr>
          <p:cNvPr id="3" name="2 Marcador de contenido"/>
          <p:cNvSpPr>
            <a:spLocks noGrp="1"/>
          </p:cNvSpPr>
          <p:nvPr>
            <p:ph idx="1"/>
          </p:nvPr>
        </p:nvSpPr>
        <p:spPr>
          <a:xfrm>
            <a:off x="251520" y="1124744"/>
            <a:ext cx="7848872" cy="2520280"/>
          </a:xfrm>
        </p:spPr>
        <p:txBody>
          <a:bodyPr/>
          <a:lstStyle/>
          <a:p>
            <a:pPr marL="0" indent="0">
              <a:buNone/>
            </a:pPr>
            <a:r>
              <a:rPr lang="en-US" dirty="0"/>
              <a:t>They are a type of diseases that are not due to pathogens,  they come in own genes. More than 5,000 genetic diseases are known among include them Down syndrome, hemophilia, the Cystic fibrous, Huntington's </a:t>
            </a:r>
            <a:r>
              <a:rPr lang="en-US" dirty="0" smtClean="0"/>
              <a:t>disease…</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72554"/>
            <a:ext cx="9144000" cy="3610761"/>
          </a:xfrm>
          <a:prstGeom prst="rect">
            <a:avLst/>
          </a:prstGeom>
        </p:spPr>
      </p:pic>
    </p:spTree>
    <p:extLst>
      <p:ext uri="{BB962C8B-B14F-4D97-AF65-F5344CB8AC3E}">
        <p14:creationId xmlns:p14="http://schemas.microsoft.com/office/powerpoint/2010/main" val="5656560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043608" y="2276872"/>
            <a:ext cx="6255488" cy="1512168"/>
          </a:xfrm>
        </p:spPr>
        <p:txBody>
          <a:bodyPr/>
          <a:lstStyle/>
          <a:p>
            <a:pPr algn="ctr"/>
            <a:r>
              <a:rPr lang="es-ES" dirty="0" smtClean="0">
                <a:solidFill>
                  <a:schemeClr val="accent4">
                    <a:lumMod val="50000"/>
                  </a:schemeClr>
                </a:solidFill>
              </a:rPr>
              <a:t>Vanesa Martínez </a:t>
            </a:r>
            <a:r>
              <a:rPr lang="es-ES" dirty="0" err="1" smtClean="0">
                <a:solidFill>
                  <a:schemeClr val="accent4">
                    <a:lumMod val="50000"/>
                  </a:schemeClr>
                </a:solidFill>
              </a:rPr>
              <a:t>lópez</a:t>
            </a:r>
            <a:endParaRPr lang="es-ES" dirty="0">
              <a:solidFill>
                <a:schemeClr val="accent4">
                  <a:lumMod val="50000"/>
                </a:schemeClr>
              </a:solidFill>
            </a:endParaRPr>
          </a:p>
        </p:txBody>
      </p:sp>
    </p:spTree>
    <p:extLst>
      <p:ext uri="{BB962C8B-B14F-4D97-AF65-F5344CB8AC3E}">
        <p14:creationId xmlns:p14="http://schemas.microsoft.com/office/powerpoint/2010/main" val="2644949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876712"/>
          </a:xfrm>
        </p:spPr>
        <p:txBody>
          <a:bodyPr>
            <a:normAutofit/>
          </a:bodyPr>
          <a:lstStyle/>
          <a:p>
            <a:pPr marL="571500" indent="-571500">
              <a:buFont typeface="Wingdings" pitchFamily="2" charset="2"/>
              <a:buChar char="Ø"/>
            </a:pPr>
            <a:r>
              <a:rPr lang="es-ES" dirty="0" smtClean="0"/>
              <a:t>Conceptos básicos</a:t>
            </a:r>
            <a:endParaRPr lang="es-ES" dirty="0"/>
          </a:p>
        </p:txBody>
      </p:sp>
      <p:sp>
        <p:nvSpPr>
          <p:cNvPr id="3" name="2 Marcador de contenido"/>
          <p:cNvSpPr>
            <a:spLocks noGrp="1"/>
          </p:cNvSpPr>
          <p:nvPr>
            <p:ph idx="1"/>
          </p:nvPr>
        </p:nvSpPr>
        <p:spPr>
          <a:xfrm>
            <a:off x="179512" y="1412776"/>
            <a:ext cx="7848872" cy="5445224"/>
          </a:xfrm>
        </p:spPr>
        <p:txBody>
          <a:bodyPr>
            <a:normAutofit fontScale="70000" lnSpcReduction="20000"/>
          </a:bodyPr>
          <a:lstStyle/>
          <a:p>
            <a:pPr marL="0" indent="0" algn="just">
              <a:buNone/>
            </a:pPr>
            <a:r>
              <a:rPr lang="es-ES" sz="3600" dirty="0" smtClean="0"/>
              <a:t>Estas son palabras que deberás conocer para poder entender lo que viene a continuación.</a:t>
            </a:r>
          </a:p>
          <a:p>
            <a:pPr algn="just">
              <a:buFont typeface="Wingdings" pitchFamily="2" charset="2"/>
              <a:buChar char="§"/>
            </a:pPr>
            <a:r>
              <a:rPr lang="es-ES" sz="3600" dirty="0" smtClean="0">
                <a:solidFill>
                  <a:schemeClr val="accent5">
                    <a:lumMod val="75000"/>
                  </a:schemeClr>
                </a:solidFill>
              </a:rPr>
              <a:t>Genotipo</a:t>
            </a:r>
            <a:r>
              <a:rPr lang="es-ES" sz="3600" dirty="0" smtClean="0"/>
              <a:t>: es el conjunto de genes que un individuo posee.</a:t>
            </a:r>
          </a:p>
          <a:p>
            <a:pPr algn="just">
              <a:buFont typeface="Wingdings" pitchFamily="2" charset="2"/>
              <a:buChar char="§"/>
            </a:pPr>
            <a:r>
              <a:rPr lang="es-ES" sz="3600" dirty="0" smtClean="0">
                <a:solidFill>
                  <a:schemeClr val="accent5">
                    <a:lumMod val="75000"/>
                  </a:schemeClr>
                </a:solidFill>
              </a:rPr>
              <a:t>Fenotipo</a:t>
            </a:r>
            <a:r>
              <a:rPr lang="es-ES" sz="3600" dirty="0" smtClean="0"/>
              <a:t>: es la apariencia externa de un carácter genético.</a:t>
            </a:r>
          </a:p>
          <a:p>
            <a:pPr algn="just">
              <a:buFont typeface="Wingdings" pitchFamily="2" charset="2"/>
              <a:buChar char="§"/>
            </a:pPr>
            <a:r>
              <a:rPr lang="es-ES" sz="3600" dirty="0" smtClean="0">
                <a:solidFill>
                  <a:schemeClr val="accent5">
                    <a:lumMod val="75000"/>
                  </a:schemeClr>
                </a:solidFill>
              </a:rPr>
              <a:t>Gen</a:t>
            </a:r>
            <a:r>
              <a:rPr lang="es-ES" sz="3600" dirty="0" smtClean="0"/>
              <a:t>: segmento de ADN con la información necesaria para producir una determinada proteína.</a:t>
            </a:r>
          </a:p>
          <a:p>
            <a:pPr algn="just">
              <a:buFont typeface="Wingdings" pitchFamily="2" charset="2"/>
              <a:buChar char="§"/>
            </a:pPr>
            <a:r>
              <a:rPr lang="es-ES" sz="3600" dirty="0" smtClean="0">
                <a:solidFill>
                  <a:schemeClr val="accent5">
                    <a:lumMod val="75000"/>
                  </a:schemeClr>
                </a:solidFill>
              </a:rPr>
              <a:t>ADN</a:t>
            </a:r>
            <a:r>
              <a:rPr lang="es-ES" sz="3600" dirty="0" smtClean="0"/>
              <a:t>: es una </a:t>
            </a:r>
            <a:r>
              <a:rPr lang="es-ES" sz="3600" dirty="0" err="1" smtClean="0"/>
              <a:t>biomolécula</a:t>
            </a:r>
            <a:r>
              <a:rPr lang="es-ES" sz="3600" dirty="0" smtClean="0"/>
              <a:t> que contiene la información genética para fabricar las proteínas de la célula.</a:t>
            </a:r>
          </a:p>
          <a:p>
            <a:pPr algn="just">
              <a:buFont typeface="Wingdings" pitchFamily="2" charset="2"/>
              <a:buChar char="§"/>
            </a:pPr>
            <a:r>
              <a:rPr lang="es-ES" sz="3600" dirty="0" smtClean="0">
                <a:solidFill>
                  <a:schemeClr val="accent5">
                    <a:lumMod val="75000"/>
                  </a:schemeClr>
                </a:solidFill>
              </a:rPr>
              <a:t>Homocigótico</a:t>
            </a:r>
            <a:r>
              <a:rPr lang="es-ES" sz="3600" dirty="0" smtClean="0"/>
              <a:t>: individuo que posee dos genes iguales.</a:t>
            </a:r>
          </a:p>
          <a:p>
            <a:pPr algn="just">
              <a:buFont typeface="Wingdings" pitchFamily="2" charset="2"/>
              <a:buChar char="§"/>
            </a:pPr>
            <a:r>
              <a:rPr lang="es-ES" sz="3600" dirty="0" smtClean="0">
                <a:solidFill>
                  <a:schemeClr val="accent5">
                    <a:lumMod val="75000"/>
                  </a:schemeClr>
                </a:solidFill>
              </a:rPr>
              <a:t>Heterocigótico</a:t>
            </a:r>
            <a:r>
              <a:rPr lang="es-ES" sz="3600" dirty="0" smtClean="0"/>
              <a:t>: individuos con genes distintos.</a:t>
            </a:r>
          </a:p>
          <a:p>
            <a:pPr marL="0" indent="0">
              <a:buNone/>
            </a:pPr>
            <a:endParaRPr lang="es-ES" sz="2400" dirty="0"/>
          </a:p>
        </p:txBody>
      </p:sp>
    </p:spTree>
    <p:extLst>
      <p:ext uri="{BB962C8B-B14F-4D97-AF65-F5344CB8AC3E}">
        <p14:creationId xmlns:p14="http://schemas.microsoft.com/office/powerpoint/2010/main" val="3740926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571500" indent="-571500">
              <a:buFont typeface="Wingdings" pitchFamily="2" charset="2"/>
              <a:buChar char="Ø"/>
            </a:pPr>
            <a:r>
              <a:rPr lang="es-ES" dirty="0" smtClean="0"/>
              <a:t>Tipos de genes</a:t>
            </a:r>
            <a:endParaRPr lang="es-ES" dirty="0"/>
          </a:p>
        </p:txBody>
      </p:sp>
      <p:sp>
        <p:nvSpPr>
          <p:cNvPr id="3" name="2 Marcador de contenido"/>
          <p:cNvSpPr>
            <a:spLocks noGrp="1"/>
          </p:cNvSpPr>
          <p:nvPr>
            <p:ph idx="1"/>
          </p:nvPr>
        </p:nvSpPr>
        <p:spPr>
          <a:xfrm>
            <a:off x="457200" y="1609416"/>
            <a:ext cx="5050904" cy="5248584"/>
          </a:xfrm>
        </p:spPr>
        <p:txBody>
          <a:bodyPr/>
          <a:lstStyle/>
          <a:p>
            <a:pPr marL="0" indent="0">
              <a:buNone/>
            </a:pPr>
            <a:r>
              <a:rPr lang="es-ES" dirty="0" smtClean="0"/>
              <a:t>Hay tres tipos de genes</a:t>
            </a:r>
          </a:p>
          <a:p>
            <a:pPr marL="0" indent="0">
              <a:buNone/>
            </a:pPr>
            <a:r>
              <a:rPr lang="es-ES" dirty="0" smtClean="0">
                <a:solidFill>
                  <a:schemeClr val="accent5">
                    <a:lumMod val="75000"/>
                  </a:schemeClr>
                </a:solidFill>
              </a:rPr>
              <a:t>·Gen dominante</a:t>
            </a:r>
            <a:r>
              <a:rPr lang="es-ES" dirty="0" smtClean="0"/>
              <a:t>: Se simboliza con las letras mayúsculas.</a:t>
            </a:r>
          </a:p>
          <a:p>
            <a:pPr marL="0" indent="0">
              <a:buNone/>
            </a:pPr>
            <a:r>
              <a:rPr lang="es-ES" dirty="0" smtClean="0">
                <a:solidFill>
                  <a:schemeClr val="accent5">
                    <a:lumMod val="75000"/>
                  </a:schemeClr>
                </a:solidFill>
              </a:rPr>
              <a:t>·Gen recesivo</a:t>
            </a:r>
            <a:r>
              <a:rPr lang="es-ES" dirty="0" smtClean="0"/>
              <a:t>: está bajo el control de los alelos dominantes. Se escriben los dos con letras minúsculas.</a:t>
            </a:r>
          </a:p>
          <a:p>
            <a:pPr marL="0" indent="0">
              <a:buNone/>
            </a:pPr>
            <a:r>
              <a:rPr lang="es-ES" dirty="0" smtClean="0">
                <a:solidFill>
                  <a:schemeClr val="accent5">
                    <a:lumMod val="75000"/>
                  </a:schemeClr>
                </a:solidFill>
              </a:rPr>
              <a:t>·Gen </a:t>
            </a:r>
            <a:r>
              <a:rPr lang="es-ES" dirty="0" err="1" smtClean="0">
                <a:solidFill>
                  <a:schemeClr val="accent5">
                    <a:lumMod val="75000"/>
                  </a:schemeClr>
                </a:solidFill>
              </a:rPr>
              <a:t>codominante</a:t>
            </a:r>
            <a:r>
              <a:rPr lang="es-ES" dirty="0" smtClean="0"/>
              <a:t>: ninguno de los alelos domina. Se escriben los dos con mayúscula y con un superíndice.</a:t>
            </a:r>
          </a:p>
          <a:p>
            <a:pPr marL="0" indent="0">
              <a:buNone/>
            </a:pPr>
            <a:endParaRPr lang="es-ES" dirty="0" smtClean="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6096" y="0"/>
            <a:ext cx="3707904" cy="6858000"/>
          </a:xfrm>
          <a:prstGeom prst="rect">
            <a:avLst/>
          </a:prstGeom>
        </p:spPr>
      </p:pic>
    </p:spTree>
    <p:extLst>
      <p:ext uri="{BB962C8B-B14F-4D97-AF65-F5344CB8AC3E}">
        <p14:creationId xmlns:p14="http://schemas.microsoft.com/office/powerpoint/2010/main" val="3986459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marL="571500" indent="-571500">
              <a:buFont typeface="Wingdings" pitchFamily="2" charset="2"/>
              <a:buChar char="Ø"/>
            </a:pPr>
            <a:r>
              <a:rPr lang="es-ES" dirty="0" smtClean="0"/>
              <a:t>La unión de gametos sucede al </a:t>
            </a:r>
            <a:r>
              <a:rPr lang="es-ES" dirty="0" err="1" smtClean="0"/>
              <a:t>chou</a:t>
            </a:r>
            <a:endParaRPr lang="es-ES" dirty="0"/>
          </a:p>
        </p:txBody>
      </p:sp>
      <p:sp>
        <p:nvSpPr>
          <p:cNvPr id="5" name="4 Marcador de contenido"/>
          <p:cNvSpPr>
            <a:spLocks noGrp="1"/>
          </p:cNvSpPr>
          <p:nvPr>
            <p:ph sz="half" idx="2"/>
          </p:nvPr>
        </p:nvSpPr>
        <p:spPr>
          <a:xfrm>
            <a:off x="827584" y="1556792"/>
            <a:ext cx="7488832" cy="3816424"/>
          </a:xfrm>
        </p:spPr>
        <p:txBody>
          <a:bodyPr>
            <a:normAutofit/>
          </a:bodyPr>
          <a:lstStyle/>
          <a:p>
            <a:pPr marL="0" indent="0">
              <a:buNone/>
            </a:pPr>
            <a:r>
              <a:rPr lang="es-ES" dirty="0" smtClean="0"/>
              <a:t>La unión de espermatozoides con el óvulo sucede al </a:t>
            </a:r>
            <a:r>
              <a:rPr lang="es-ES" dirty="0" err="1" smtClean="0"/>
              <a:t>chou</a:t>
            </a:r>
            <a:r>
              <a:rPr lang="es-ES" dirty="0" smtClean="0"/>
              <a:t>, con independencia de los genes que contenga. Si un espermatozoide ‘A’ fecunda a un óvulo ‘a’, el cigoto tendrá un genotipo Aa. Si es</a:t>
            </a:r>
          </a:p>
          <a:p>
            <a:pPr marL="0" indent="0">
              <a:buNone/>
            </a:pPr>
            <a:r>
              <a:rPr lang="es-ES" dirty="0" smtClean="0"/>
              <a:t>un espermatozoide </a:t>
            </a:r>
          </a:p>
          <a:p>
            <a:pPr marL="0" indent="0">
              <a:buNone/>
            </a:pPr>
            <a:r>
              <a:rPr lang="es-ES" dirty="0"/>
              <a:t>e</a:t>
            </a:r>
            <a:r>
              <a:rPr lang="es-ES" dirty="0" smtClean="0"/>
              <a:t>s ‘a’, el cigoto será </a:t>
            </a:r>
          </a:p>
          <a:p>
            <a:pPr marL="0" indent="0">
              <a:buNone/>
            </a:pPr>
            <a:r>
              <a:rPr lang="es-ES" dirty="0" smtClean="0"/>
              <a:t>aa.</a:t>
            </a:r>
          </a:p>
        </p:txBody>
      </p:sp>
      <p:pic>
        <p:nvPicPr>
          <p:cNvPr id="9" name="8 Marcador de contenido"/>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283968" y="3320683"/>
            <a:ext cx="3854676" cy="3537317"/>
          </a:xfrm>
        </p:spPr>
      </p:pic>
      <p:pic>
        <p:nvPicPr>
          <p:cNvPr id="10" name="9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506939"/>
            <a:ext cx="3995936" cy="1351061"/>
          </a:xfrm>
          <a:prstGeom prst="rect">
            <a:avLst/>
          </a:prstGeom>
        </p:spPr>
      </p:pic>
    </p:spTree>
    <p:extLst>
      <p:ext uri="{BB962C8B-B14F-4D97-AF65-F5344CB8AC3E}">
        <p14:creationId xmlns:p14="http://schemas.microsoft.com/office/powerpoint/2010/main" val="32927422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marL="571500" indent="-571500">
              <a:buFont typeface="Wingdings" pitchFamily="2" charset="2"/>
              <a:buChar char="Ø"/>
            </a:pPr>
            <a:r>
              <a:rPr lang="es-ES" dirty="0" smtClean="0"/>
              <a:t>Descendencia entre individuos homocigóticos</a:t>
            </a:r>
            <a:endParaRPr lang="es-ES" dirty="0"/>
          </a:p>
        </p:txBody>
      </p:sp>
      <p:sp>
        <p:nvSpPr>
          <p:cNvPr id="3" name="2 Marcador de contenido"/>
          <p:cNvSpPr>
            <a:spLocks noGrp="1"/>
          </p:cNvSpPr>
          <p:nvPr>
            <p:ph sz="half" idx="1"/>
          </p:nvPr>
        </p:nvSpPr>
        <p:spPr>
          <a:xfrm>
            <a:off x="323528" y="1628800"/>
            <a:ext cx="3970784" cy="5112568"/>
          </a:xfrm>
        </p:spPr>
        <p:txBody>
          <a:bodyPr>
            <a:normAutofit lnSpcReduction="10000"/>
          </a:bodyPr>
          <a:lstStyle/>
          <a:p>
            <a:pPr marL="0" indent="0">
              <a:buNone/>
            </a:pPr>
            <a:r>
              <a:rPr lang="es-ES" dirty="0" smtClean="0"/>
              <a:t>La descendencia entre dos progenitores homocigóticos es uniforme y se denomina primera generación filial (F1). En la descendencia de un homocigótico dominante AA es un homocigótico recesivo </a:t>
            </a:r>
            <a:r>
              <a:rPr lang="es-ES" dirty="0" err="1" smtClean="0"/>
              <a:t>aa</a:t>
            </a:r>
            <a:r>
              <a:rPr lang="es-ES" dirty="0" smtClean="0"/>
              <a:t> 100% y los hijos serán </a:t>
            </a:r>
            <a:r>
              <a:rPr lang="es-ES" dirty="0" err="1" smtClean="0"/>
              <a:t>Aa</a:t>
            </a:r>
            <a:r>
              <a:rPr lang="es-ES" dirty="0" smtClean="0"/>
              <a:t> (Primera </a:t>
            </a:r>
            <a:r>
              <a:rPr lang="es-ES" dirty="0" err="1" smtClean="0"/>
              <a:t>lei</a:t>
            </a:r>
            <a:r>
              <a:rPr lang="es-ES" dirty="0" smtClean="0"/>
              <a:t> de Mendel)</a:t>
            </a:r>
            <a:endParaRPr lang="es-ES" dirty="0"/>
          </a:p>
        </p:txBody>
      </p:sp>
      <p:pic>
        <p:nvPicPr>
          <p:cNvPr id="7" name="6 Marcador de contenido"/>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139952" y="1844824"/>
            <a:ext cx="4038948" cy="3869800"/>
          </a:xfrm>
        </p:spPr>
      </p:pic>
    </p:spTree>
    <p:extLst>
      <p:ext uri="{BB962C8B-B14F-4D97-AF65-F5344CB8AC3E}">
        <p14:creationId xmlns:p14="http://schemas.microsoft.com/office/powerpoint/2010/main" val="17892171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marL="571500" indent="-571500">
              <a:buFont typeface="Wingdings" pitchFamily="2" charset="2"/>
              <a:buChar char="Ø"/>
            </a:pPr>
            <a:r>
              <a:rPr lang="es-ES" dirty="0" smtClean="0"/>
              <a:t>Descendencia entre individuos heterocigóticos</a:t>
            </a:r>
            <a:endParaRPr lang="es-ES" dirty="0"/>
          </a:p>
        </p:txBody>
      </p:sp>
      <p:pic>
        <p:nvPicPr>
          <p:cNvPr id="5" name="4 Marcador de contenido"/>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0" y="3819872"/>
            <a:ext cx="3841026" cy="3068960"/>
          </a:xfrm>
        </p:spPr>
      </p:pic>
      <p:sp>
        <p:nvSpPr>
          <p:cNvPr id="4" name="3 Marcador de contenido"/>
          <p:cNvSpPr>
            <a:spLocks noGrp="1"/>
          </p:cNvSpPr>
          <p:nvPr>
            <p:ph sz="half" idx="2"/>
          </p:nvPr>
        </p:nvSpPr>
        <p:spPr>
          <a:xfrm>
            <a:off x="539552" y="1556792"/>
            <a:ext cx="7344816" cy="4997152"/>
          </a:xfrm>
        </p:spPr>
        <p:txBody>
          <a:bodyPr/>
          <a:lstStyle/>
          <a:p>
            <a:pPr marL="0" indent="0">
              <a:buNone/>
            </a:pPr>
            <a:r>
              <a:rPr lang="es-ES" dirty="0" smtClean="0"/>
              <a:t>La descendencia entre individuos heterocigóticos, </a:t>
            </a:r>
            <a:r>
              <a:rPr lang="es-ES" dirty="0" err="1" smtClean="0"/>
              <a:t>Bb</a:t>
            </a:r>
            <a:r>
              <a:rPr lang="es-ES" dirty="0" smtClean="0"/>
              <a:t>, constituye a la segunda generación filial (F2) o segunda ley de Mendel, con tres genotipos posibles: BB, </a:t>
            </a:r>
            <a:r>
              <a:rPr lang="es-ES" dirty="0" err="1" smtClean="0"/>
              <a:t>Bb</a:t>
            </a:r>
            <a:r>
              <a:rPr lang="es-ES" dirty="0" smtClean="0"/>
              <a:t> y </a:t>
            </a:r>
            <a:r>
              <a:rPr lang="es-ES" dirty="0" err="1" smtClean="0"/>
              <a:t>bb</a:t>
            </a:r>
            <a:r>
              <a:rPr lang="es-ES" dirty="0" smtClean="0"/>
              <a:t>. </a:t>
            </a:r>
            <a:endParaRPr lang="es-ES" dirty="0"/>
          </a:p>
        </p:txBody>
      </p:sp>
      <p:pic>
        <p:nvPicPr>
          <p:cNvPr id="6" name="5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5976" y="3407137"/>
            <a:ext cx="3600400" cy="3450863"/>
          </a:xfrm>
          <a:prstGeom prst="rect">
            <a:avLst/>
          </a:prstGeom>
        </p:spPr>
      </p:pic>
    </p:spTree>
    <p:extLst>
      <p:ext uri="{BB962C8B-B14F-4D97-AF65-F5344CB8AC3E}">
        <p14:creationId xmlns:p14="http://schemas.microsoft.com/office/powerpoint/2010/main" val="2008468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732696"/>
          </a:xfrm>
        </p:spPr>
        <p:txBody>
          <a:bodyPr/>
          <a:lstStyle/>
          <a:p>
            <a:pPr marL="571500" indent="-571500">
              <a:buFont typeface="Wingdings" pitchFamily="2" charset="2"/>
              <a:buChar char="Ø"/>
            </a:pPr>
            <a:r>
              <a:rPr lang="es-ES" dirty="0" smtClean="0"/>
              <a:t>¿Quién es </a:t>
            </a:r>
            <a:r>
              <a:rPr lang="es-ES" dirty="0" err="1" smtClean="0"/>
              <a:t>mendel</a:t>
            </a:r>
            <a:r>
              <a:rPr lang="es-ES" dirty="0" smtClean="0"/>
              <a:t>?</a:t>
            </a:r>
            <a:endParaRPr lang="es-ES" dirty="0"/>
          </a:p>
        </p:txBody>
      </p:sp>
      <p:sp>
        <p:nvSpPr>
          <p:cNvPr id="3" name="2 Marcador de contenido"/>
          <p:cNvSpPr>
            <a:spLocks noGrp="1"/>
          </p:cNvSpPr>
          <p:nvPr>
            <p:ph sz="half" idx="1"/>
          </p:nvPr>
        </p:nvSpPr>
        <p:spPr>
          <a:xfrm>
            <a:off x="179512" y="1196752"/>
            <a:ext cx="7139136" cy="5661248"/>
          </a:xfrm>
        </p:spPr>
        <p:txBody>
          <a:bodyPr>
            <a:normAutofit fontScale="92500" lnSpcReduction="20000"/>
          </a:bodyPr>
          <a:lstStyle/>
          <a:p>
            <a:pPr marL="0" indent="0">
              <a:buNone/>
            </a:pPr>
            <a:r>
              <a:rPr lang="es-ES" dirty="0" smtClean="0"/>
              <a:t>Johan Mendel nació en 1822 y en 1843 </a:t>
            </a:r>
          </a:p>
          <a:p>
            <a:pPr marL="0" indent="0">
              <a:buNone/>
            </a:pPr>
            <a:r>
              <a:rPr lang="es-ES" dirty="0" smtClean="0"/>
              <a:t>lo cambió por el de </a:t>
            </a:r>
            <a:r>
              <a:rPr lang="es-ES" dirty="0" err="1" smtClean="0"/>
              <a:t>Gregor</a:t>
            </a:r>
            <a:r>
              <a:rPr lang="es-ES" dirty="0" smtClean="0"/>
              <a:t>. Estudió </a:t>
            </a:r>
          </a:p>
          <a:p>
            <a:pPr marL="0" indent="0">
              <a:buNone/>
            </a:pPr>
            <a:r>
              <a:rPr lang="es-ES" dirty="0" smtClean="0"/>
              <a:t>Teología y ciencias naturales. Durante </a:t>
            </a:r>
          </a:p>
          <a:p>
            <a:pPr marL="0" indent="0">
              <a:buNone/>
            </a:pPr>
            <a:r>
              <a:rPr lang="es-ES" dirty="0" smtClean="0"/>
              <a:t>muchos años, Mendel observó distintos </a:t>
            </a:r>
          </a:p>
          <a:p>
            <a:pPr marL="0" indent="0">
              <a:buNone/>
            </a:pPr>
            <a:r>
              <a:rPr lang="es-ES" dirty="0" smtClean="0"/>
              <a:t>caracteres de las plantas del guisante y estudió su comportamiento. Estudiaría alrededor de 30.000 plantas en 10 años,</a:t>
            </a:r>
          </a:p>
          <a:p>
            <a:pPr marL="0" indent="0">
              <a:buNone/>
            </a:pPr>
            <a:r>
              <a:rPr lang="es-ES" dirty="0" smtClean="0"/>
              <a:t>pudiendo explicar algunas de las leyes </a:t>
            </a:r>
          </a:p>
          <a:p>
            <a:pPr marL="0" indent="0">
              <a:buNone/>
            </a:pPr>
            <a:r>
              <a:rPr lang="es-ES" dirty="0" smtClean="0"/>
              <a:t>básicas de la genética. La publicación de sus trabajos no fueron bien acogidos por los científicos. Murió sin ser reconocida la importancia de sus trabajos. Al poco de morir, tres científicos redescubrieron y reconocieron la importancia de los trabajos de Mendel como el comienzo de una nueva disciplina llamada genética.</a:t>
            </a:r>
            <a:endParaRPr lang="es-ES" dirty="0"/>
          </a:p>
        </p:txBody>
      </p:sp>
      <p:pic>
        <p:nvPicPr>
          <p:cNvPr id="5" name="4 Marcador de contenido"/>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27898" y="0"/>
            <a:ext cx="2917320" cy="3980520"/>
          </a:xfrm>
        </p:spPr>
      </p:pic>
    </p:spTree>
    <p:extLst>
      <p:ext uri="{BB962C8B-B14F-4D97-AF65-F5344CB8AC3E}">
        <p14:creationId xmlns:p14="http://schemas.microsoft.com/office/powerpoint/2010/main" val="3913484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732696"/>
          </a:xfrm>
        </p:spPr>
        <p:txBody>
          <a:bodyPr/>
          <a:lstStyle/>
          <a:p>
            <a:pPr marL="571500" indent="-571500">
              <a:buFont typeface="Wingdings" pitchFamily="2" charset="2"/>
              <a:buChar char="Ø"/>
            </a:pPr>
            <a:r>
              <a:rPr lang="es-ES" dirty="0" smtClean="0"/>
              <a:t>Trabajo de </a:t>
            </a:r>
            <a:r>
              <a:rPr lang="es-ES" dirty="0" err="1" smtClean="0"/>
              <a:t>mendel</a:t>
            </a:r>
            <a:endParaRPr lang="es-ES" dirty="0"/>
          </a:p>
        </p:txBody>
      </p:sp>
      <p:sp>
        <p:nvSpPr>
          <p:cNvPr id="3" name="2 Marcador de contenido"/>
          <p:cNvSpPr>
            <a:spLocks noGrp="1"/>
          </p:cNvSpPr>
          <p:nvPr>
            <p:ph idx="1"/>
          </p:nvPr>
        </p:nvSpPr>
        <p:spPr>
          <a:xfrm>
            <a:off x="323528" y="1268760"/>
            <a:ext cx="7704856" cy="5328592"/>
          </a:xfrm>
        </p:spPr>
        <p:txBody>
          <a:bodyPr>
            <a:normAutofit fontScale="92500" lnSpcReduction="10000"/>
          </a:bodyPr>
          <a:lstStyle/>
          <a:p>
            <a:pPr marL="0" indent="0">
              <a:buNone/>
            </a:pPr>
            <a:r>
              <a:rPr lang="es-ES" b="1" dirty="0" smtClean="0"/>
              <a:t>Mendel explicó la existencia de caracteres dominantes y recesivos, prediciendo como pasan los caracteres de una generación a la siguiente. Tras unos experimentos con las plantas de guisante dedujo que las plantas eran heterocigóticas llegando a estos resultados:</a:t>
            </a:r>
          </a:p>
          <a:p>
            <a:pPr>
              <a:buFont typeface="Wingdings" pitchFamily="2" charset="2"/>
              <a:buChar char="§"/>
            </a:pPr>
            <a:r>
              <a:rPr lang="es-ES" b="1" dirty="0" smtClean="0"/>
              <a:t>1ª ley de Mendel; al cruzar individuos de razas puras que difieren en un solo carácter, todos los individuos de la descendencia son idénticos.</a:t>
            </a:r>
          </a:p>
          <a:p>
            <a:pPr>
              <a:buFont typeface="Wingdings" pitchFamily="2" charset="2"/>
              <a:buChar char="§"/>
            </a:pPr>
            <a:r>
              <a:rPr lang="es-ES" b="1" dirty="0" smtClean="0"/>
              <a:t>2ª ley de Mendel; los genes que determinan un carácter se separan durante la formación de los gametos y vuelven a reunirse durante la fecundación.</a:t>
            </a:r>
          </a:p>
          <a:p>
            <a:pPr>
              <a:buFont typeface="Wingdings" pitchFamily="2" charset="2"/>
              <a:buChar char="§"/>
            </a:pPr>
            <a:r>
              <a:rPr lang="es-ES" b="1" dirty="0" smtClean="0"/>
              <a:t>3ª ley de Mendel: los genes que determinan cada carácter se heredan de forma independiente.</a:t>
            </a:r>
            <a:endParaRPr lang="es-ES" b="1" dirty="0"/>
          </a:p>
        </p:txBody>
      </p:sp>
    </p:spTree>
    <p:extLst>
      <p:ext uri="{BB962C8B-B14F-4D97-AF65-F5344CB8AC3E}">
        <p14:creationId xmlns:p14="http://schemas.microsoft.com/office/powerpoint/2010/main" val="30459529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Couture</Template>
  <TotalTime>209</TotalTime>
  <Words>1221</Words>
  <Application>Microsoft Office PowerPoint</Application>
  <PresentationFormat>Presentación en pantalla (4:3)</PresentationFormat>
  <Paragraphs>97</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Opulento</vt:lpstr>
      <vt:lpstr>Genética</vt:lpstr>
      <vt:lpstr>Contenido</vt:lpstr>
      <vt:lpstr>Conceptos básicos</vt:lpstr>
      <vt:lpstr>Tipos de genes</vt:lpstr>
      <vt:lpstr>La unión de gametos sucede al chou</vt:lpstr>
      <vt:lpstr>Descendencia entre individuos homocigóticos</vt:lpstr>
      <vt:lpstr>Descendencia entre individuos heterocigóticos</vt:lpstr>
      <vt:lpstr>¿Quién es mendel?</vt:lpstr>
      <vt:lpstr>Trabajo de mendel</vt:lpstr>
      <vt:lpstr>Enfermedades genéticas</vt:lpstr>
      <vt:lpstr>Know in english</vt:lpstr>
      <vt:lpstr>Genetics</vt:lpstr>
      <vt:lpstr>Content</vt:lpstr>
      <vt:lpstr>Basic concepts</vt:lpstr>
      <vt:lpstr>Types of genes</vt:lpstr>
      <vt:lpstr>The union of gametes happens to ‘chou’</vt:lpstr>
      <vt:lpstr>Offspring between homozygotic individuals</vt:lpstr>
      <vt:lpstr>Offspring between heterozygotic individuals</vt:lpstr>
      <vt:lpstr>¿Who is mendel?</vt:lpstr>
      <vt:lpstr>Work of mendel</vt:lpstr>
      <vt:lpstr>Genetic diseases</vt:lpstr>
      <vt:lpstr>Vanesa Martínez lópez</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Genética</dc:title>
  <dc:creator>Usuario</dc:creator>
  <cp:lastModifiedBy>Usuario</cp:lastModifiedBy>
  <cp:revision>22</cp:revision>
  <dcterms:created xsi:type="dcterms:W3CDTF">2014-03-23T19:00:26Z</dcterms:created>
  <dcterms:modified xsi:type="dcterms:W3CDTF">2014-03-31T20:48:28Z</dcterms:modified>
</cp:coreProperties>
</file>